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Lst>
  <p:sldSz cy="6858000" cx="12192000"/>
  <p:notesSz cx="6858000" cy="9144000"/>
  <p:embeddedFontLst>
    <p:embeddedFont>
      <p:font typeface="Poppins"/>
      <p:regular r:id="rId77"/>
      <p:bold r:id="rId78"/>
      <p:italic r:id="rId79"/>
      <p:boldItalic r:id="rId80"/>
    </p:embeddedFont>
    <p:embeddedFont>
      <p:font typeface="Century Gothic"/>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5" roundtripDataSignature="AMtx7mjLTGoLzY4jN0wLysubTPacgcrZ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34F7EBE-8048-4940-8143-251AE08CF6C8}">
  <a:tblStyle styleId="{034F7EBE-8048-4940-8143-251AE08CF6C8}"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boldItalic.fntdata"/><Relationship Id="rId83" Type="http://schemas.openxmlformats.org/officeDocument/2006/relationships/font" Target="fonts/CenturyGothic-italic.fntdata"/><Relationship Id="rId42" Type="http://schemas.openxmlformats.org/officeDocument/2006/relationships/slide" Target="slides/slide37.xml"/><Relationship Id="rId41" Type="http://schemas.openxmlformats.org/officeDocument/2006/relationships/slide" Target="slides/slide36.xml"/><Relationship Id="rId85" Type="http://customschemas.google.com/relationships/presentationmetadata" Target="meta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boldItalic.fntdata"/><Relationship Id="rId82" Type="http://schemas.openxmlformats.org/officeDocument/2006/relationships/font" Target="fonts/CenturyGothic-bold.fntdata"/><Relationship Id="rId81" Type="http://schemas.openxmlformats.org/officeDocument/2006/relationships/font" Target="fonts/CenturyGothic-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regular.fntdata"/><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italic.fntdata"/><Relationship Id="rId34" Type="http://schemas.openxmlformats.org/officeDocument/2006/relationships/slide" Target="slides/slide29.xml"/><Relationship Id="rId78" Type="http://schemas.openxmlformats.org/officeDocument/2006/relationships/font" Target="fonts/Poppins-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Explain to students that they will learn about dramas, or plays, this week. Tell them that a drama is a story that is read or acted out for others.</a:t>
            </a:r>
            <a:endParaRPr/>
          </a:p>
          <a:p>
            <a:pPr indent="-256032" lvl="1" marL="713232" rtl="0" algn="l">
              <a:lnSpc>
                <a:spcPct val="100000"/>
              </a:lnSpc>
              <a:spcBef>
                <a:spcPts val="0"/>
              </a:spcBef>
              <a:spcAft>
                <a:spcPts val="0"/>
              </a:spcAft>
              <a:buSzPts val="1200"/>
              <a:buFont typeface="Arial"/>
              <a:buChar char="•"/>
            </a:pPr>
            <a:r>
              <a:rPr lang="en-US"/>
              <a:t>A drama has main characters. The main characters are the people that the story is about. </a:t>
            </a:r>
            <a:endParaRPr/>
          </a:p>
          <a:p>
            <a:pPr indent="-256032" lvl="1" marL="713232" rtl="0" algn="l">
              <a:lnSpc>
                <a:spcPct val="100000"/>
              </a:lnSpc>
              <a:spcBef>
                <a:spcPts val="0"/>
              </a:spcBef>
              <a:spcAft>
                <a:spcPts val="0"/>
              </a:spcAft>
              <a:buSzPts val="1200"/>
              <a:buFont typeface="Arial"/>
              <a:buChar char="•"/>
            </a:pPr>
            <a:r>
              <a:rPr lang="en-US"/>
              <a:t>A drama has a setting. The setting is where and when the drama happens. </a:t>
            </a:r>
            <a:endParaRPr/>
          </a:p>
          <a:p>
            <a:pPr indent="-256032" lvl="1" marL="713232" rtl="0" algn="l">
              <a:lnSpc>
                <a:spcPct val="100000"/>
              </a:lnSpc>
              <a:spcBef>
                <a:spcPts val="0"/>
              </a:spcBef>
              <a:spcAft>
                <a:spcPts val="0"/>
              </a:spcAft>
              <a:buSzPts val="1200"/>
              <a:buFont typeface="Arial"/>
              <a:buChar char="•"/>
            </a:pPr>
            <a:r>
              <a:rPr lang="en-US"/>
              <a:t>A drama has events. Events are the parts of the drama’s plot. Events are what happens. </a:t>
            </a:r>
            <a:endParaRPr/>
          </a:p>
          <a:p>
            <a:pPr indent="-256032" lvl="1" marL="713232" rtl="0" algn="l">
              <a:lnSpc>
                <a:spcPct val="100000"/>
              </a:lnSpc>
              <a:spcBef>
                <a:spcPts val="0"/>
              </a:spcBef>
              <a:spcAft>
                <a:spcPts val="0"/>
              </a:spcAft>
              <a:buSzPts val="1200"/>
              <a:buFont typeface="Arial"/>
              <a:buChar char="•"/>
            </a:pPr>
            <a:r>
              <a:rPr lang="en-US"/>
              <a:t>A drama has lines. The lines name the characters and tell what they say. </a:t>
            </a:r>
            <a:endParaRPr/>
          </a:p>
          <a:p>
            <a:pPr indent="-256032" lvl="0" marL="256032" rtl="0" algn="l">
              <a:lnSpc>
                <a:spcPct val="100000"/>
              </a:lnSpc>
              <a:spcBef>
                <a:spcPts val="0"/>
              </a:spcBef>
              <a:spcAft>
                <a:spcPts val="0"/>
              </a:spcAft>
              <a:buSzPts val="1200"/>
              <a:buFont typeface="Calibri"/>
              <a:buAutoNum type="arabicPeriod"/>
            </a:pPr>
            <a:r>
              <a:rPr lang="en-US"/>
              <a:t>Review the information on p. 176 of the Student Interactive. Point out the characters and the lines they say. Act out the play, using different voices for the characters. Then have students practice acting out the characters. If they cannot read, suggest that they memorize or ad lib the lines. Tell students that a play tells the story through these lines of the characters.</a:t>
            </a:r>
            <a:endParaRPr/>
          </a:p>
          <a:p>
            <a:pPr indent="-256032" lvl="0" marL="256032" rtl="0" algn="l">
              <a:lnSpc>
                <a:spcPct val="100000"/>
              </a:lnSpc>
              <a:spcBef>
                <a:spcPts val="0"/>
              </a:spcBef>
              <a:spcAft>
                <a:spcPts val="0"/>
              </a:spcAft>
              <a:buSzPts val="1200"/>
              <a:buFont typeface="Calibri"/>
              <a:buAutoNum type="arabicPeriod"/>
            </a:pPr>
            <a:r>
              <a:rPr lang="en-US"/>
              <a:t>Read the text and review the Anchor Chart on pp. 176-177 of the Student Interactive</a:t>
            </a:r>
            <a:r>
              <a:rPr i="1" lang="en-US"/>
              <a:t>.</a:t>
            </a:r>
            <a:r>
              <a:rPr b="0" i="1" lang="en-US" sz="1200" u="none" strike="noStrike">
                <a:solidFill>
                  <a:schemeClr val="dk1"/>
                </a:solidFill>
                <a:latin typeface="Calibri"/>
                <a:ea typeface="Calibri"/>
                <a:cs typeface="Calibri"/>
                <a:sym typeface="Calibri"/>
              </a:rPr>
              <a:t>  </a:t>
            </a:r>
            <a:r>
              <a:rPr b="1" i="0" lang="en-US" sz="1200" u="none" strike="noStrike">
                <a:solidFill>
                  <a:srgbClr val="000000"/>
                </a:solidFill>
                <a:latin typeface="Calibri"/>
                <a:ea typeface="Calibri"/>
                <a:cs typeface="Calibri"/>
                <a:sym typeface="Calibri"/>
              </a:rPr>
              <a:t>Editable Anchor Chart Click Path: Table of Contents -&gt; Reading Anchor Charts -&gt; Unit 5 Week 5: Drama Editable Reading Anchor Chart</a:t>
            </a:r>
            <a:endParaRPr b="1" i="0"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89" name="Google Shape;18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SzPts val="1200"/>
              <a:buFont typeface="Calibri"/>
              <a:buAutoNum type="arabicPeriod"/>
            </a:pPr>
            <a:r>
              <a:rPr lang="en-US"/>
              <a:t>Have students use strategies for identifying dramas. </a:t>
            </a:r>
            <a:endParaRPr/>
          </a:p>
          <a:p>
            <a:pPr indent="-265176" lvl="0" marL="265176" rtl="0" algn="l">
              <a:lnSpc>
                <a:spcPct val="100000"/>
              </a:lnSpc>
              <a:spcBef>
                <a:spcPts val="0"/>
              </a:spcBef>
              <a:spcAft>
                <a:spcPts val="0"/>
              </a:spcAft>
              <a:buSzPts val="1200"/>
              <a:buFont typeface="Calibri"/>
              <a:buAutoNum type="arabicPeriod"/>
            </a:pPr>
            <a:r>
              <a:rPr lang="en-US"/>
              <a:t>Have students discuss the main characters in the play and complete the activity on p. 176 of the Student Interactive. Then have students discuss how the short play about snow might compare to an informational text about snow. Have volunteers share their discussion with the class.</a:t>
            </a:r>
            <a:endParaRPr/>
          </a:p>
        </p:txBody>
      </p:sp>
      <p:sp>
        <p:nvSpPr>
          <p:cNvPr id="202" name="Google Shape;20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Explain to students that when they listen to others speak, they should listen for clues to the meanings of unfamiliar words.</a:t>
            </a:r>
            <a:endParaRPr/>
          </a:p>
          <a:p>
            <a:pPr indent="-228600" lvl="1" marL="685800" rtl="0" algn="l">
              <a:lnSpc>
                <a:spcPct val="100000"/>
              </a:lnSpc>
              <a:spcBef>
                <a:spcPts val="0"/>
              </a:spcBef>
              <a:spcAft>
                <a:spcPts val="0"/>
              </a:spcAft>
              <a:buSzPts val="1200"/>
              <a:buFont typeface="Arial"/>
              <a:buChar char="•"/>
            </a:pPr>
            <a:r>
              <a:rPr i="1" lang="en-US"/>
              <a:t>Listen actively when others speak. The explanations they provide can give clues to word meanings.</a:t>
            </a:r>
            <a:endParaRPr/>
          </a:p>
          <a:p>
            <a:pPr indent="-228600" lvl="1" marL="685800" rtl="0" algn="l">
              <a:lnSpc>
                <a:spcPct val="100000"/>
              </a:lnSpc>
              <a:spcBef>
                <a:spcPts val="0"/>
              </a:spcBef>
              <a:spcAft>
                <a:spcPts val="0"/>
              </a:spcAft>
              <a:buSzPts val="1200"/>
              <a:buFont typeface="Arial"/>
              <a:buChar char="•"/>
            </a:pPr>
            <a:r>
              <a:rPr i="1" lang="en-US"/>
              <a:t>Ask questions respectfully to clarify what you don’t understand.</a:t>
            </a:r>
            <a:endParaRPr/>
          </a:p>
          <a:p>
            <a:pPr indent="-228600" lvl="0" marL="228600" rtl="0" algn="l">
              <a:lnSpc>
                <a:spcPct val="100000"/>
              </a:lnSpc>
              <a:spcBef>
                <a:spcPts val="0"/>
              </a:spcBef>
              <a:spcAft>
                <a:spcPts val="0"/>
              </a:spcAft>
              <a:buSzPts val="1200"/>
              <a:buFont typeface="Calibri"/>
              <a:buAutoNum type="arabicPeriod"/>
            </a:pPr>
            <a:r>
              <a:rPr lang="en-US"/>
              <a:t>Help students prepare to listen. Emphasize that they need to listen carefully to your words in order to complete the activity. Say: </a:t>
            </a:r>
            <a:r>
              <a:rPr i="1" lang="en-US"/>
              <a:t>I am going to give clues about a word, and you will guess the word. Listen: I can do this with a ruler. I can do this with a thermometer. What is my word?</a:t>
            </a:r>
            <a:r>
              <a:rPr lang="en-US"/>
              <a:t> Call on volunteers to give responses.</a:t>
            </a:r>
            <a:endParaRPr/>
          </a:p>
          <a:p>
            <a:pPr indent="-228600" lvl="0" marL="228600" rtl="0" algn="l">
              <a:lnSpc>
                <a:spcPct val="100000"/>
              </a:lnSpc>
              <a:spcBef>
                <a:spcPts val="0"/>
              </a:spcBef>
              <a:spcAft>
                <a:spcPts val="0"/>
              </a:spcAft>
              <a:buSzPts val="1200"/>
              <a:buFont typeface="Calibri"/>
              <a:buAutoNum type="arabicPeriod"/>
            </a:pPr>
            <a:r>
              <a:rPr lang="en-US"/>
              <a:t>Guide students to understand that the word you are describing is measure. Then have students write the word measure on the appropriate lines on p. 193 of the Student Interactive.</a:t>
            </a:r>
            <a:endParaRPr/>
          </a:p>
          <a:p>
            <a:pPr indent="-228600" lvl="0" marL="228600" rtl="0" algn="l">
              <a:lnSpc>
                <a:spcPct val="100000"/>
              </a:lnSpc>
              <a:spcBef>
                <a:spcPts val="0"/>
              </a:spcBef>
              <a:spcAft>
                <a:spcPts val="0"/>
              </a:spcAft>
              <a:buSzPts val="1200"/>
              <a:buFont typeface="Calibri"/>
              <a:buAutoNum type="arabicPeriod"/>
            </a:pPr>
            <a:r>
              <a:rPr lang="en-US"/>
              <a:t>Have students complete the Collaborate activity on p. 193 in the Student Interactive by working with partners to guess vocabulary words on the basis of orally provided clues.</a:t>
            </a:r>
            <a:endParaRPr i="1" sz="1200">
              <a:latin typeface="Calibri"/>
              <a:ea typeface="Calibri"/>
              <a:cs typeface="Calibri"/>
              <a:sym typeface="Calibri"/>
            </a:endParaRPr>
          </a:p>
        </p:txBody>
      </p:sp>
      <p:sp>
        <p:nvSpPr>
          <p:cNvPr id="216" name="Google Shape;21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Write this sentence on the board: I ran home. Read it aloud to students. Tell students that this is a sentence. It begins with a capital letter, ends with a period, and has spaces between words.</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they will practice writing sentences. </a:t>
            </a:r>
            <a:r>
              <a:rPr i="1" lang="en-US"/>
              <a:t>When we write sentences, we have to write multiple words, one after the other. We need to make sure we form each letter correctly. It is important to put a space between each word.</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Model for students by writing another sentence, describing your strokes and pointing out each space as you go. Write this sentence on the board: I like to run. Point out the period at the end of the sentence.</a:t>
            </a:r>
            <a:endParaRPr>
              <a:solidFill>
                <a:srgbClr val="373536"/>
              </a:solidFill>
            </a:endParaRPr>
          </a:p>
          <a:p>
            <a:pPr indent="-228600" lvl="0" marL="228600" marR="0" rtl="0" algn="l">
              <a:lnSpc>
                <a:spcPct val="100000"/>
              </a:lnSpc>
              <a:spcBef>
                <a:spcPts val="0"/>
              </a:spcBef>
              <a:spcAft>
                <a:spcPts val="0"/>
              </a:spcAft>
              <a:buClr>
                <a:srgbClr val="373536"/>
              </a:buClr>
              <a:buSzPts val="1200"/>
              <a:buFont typeface="Calibri"/>
              <a:buAutoNum type="arabicPeriod"/>
            </a:pPr>
            <a:r>
              <a:rPr lang="en-US"/>
              <a:t>Have students use Handwriting p. 276 in the Resource Download Center to practice writing simple sentences. Remind them to form the letters correctly and include spaces between words</a:t>
            </a:r>
            <a:r>
              <a:rPr b="0" i="0" lang="en-US" sz="1200" u="none" strike="noStrike">
                <a:solidFill>
                  <a:srgbClr val="373536"/>
                </a:solidFill>
                <a:latin typeface="Calibri"/>
                <a:ea typeface="Calibri"/>
                <a:cs typeface="Calibri"/>
                <a:sym typeface="Calibri"/>
              </a:rPr>
              <a:t>. </a:t>
            </a:r>
            <a:r>
              <a:rPr b="1" i="0" lang="en-US" sz="1200" u="none" strike="noStrike">
                <a:solidFill>
                  <a:srgbClr val="373536"/>
                </a:solidFill>
                <a:latin typeface="Calibri"/>
                <a:ea typeface="Calibri"/>
                <a:cs typeface="Calibri"/>
                <a:sym typeface="Calibri"/>
              </a:rPr>
              <a:t>Click path: Realize -&gt; Table of Contents -&gt; Resource Download Center -&gt; Handwriting Practice -&gt; U5W5L1 Handwriting Practice </a:t>
            </a:r>
            <a:endParaRPr b="1" sz="1200">
              <a:solidFill>
                <a:srgbClr val="373536"/>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29" name="Google Shape;22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Good writers go back and check their writing to ensure that they spelled each word correctly.</a:t>
            </a:r>
            <a:endParaRPr/>
          </a:p>
          <a:p>
            <a:pPr indent="-256032" lvl="0" marL="256032" rtl="0" algn="l">
              <a:lnSpc>
                <a:spcPct val="100000"/>
              </a:lnSpc>
              <a:spcBef>
                <a:spcPts val="0"/>
              </a:spcBef>
              <a:spcAft>
                <a:spcPts val="0"/>
              </a:spcAft>
              <a:buSzPts val="1200"/>
              <a:buFont typeface="Calibri"/>
              <a:buAutoNum type="arabicPeriod"/>
            </a:pPr>
            <a:r>
              <a:rPr lang="en-US"/>
              <a:t>Tell students that good writers go back and revise their work to check for correct spelling.</a:t>
            </a:r>
            <a:endParaRPr/>
          </a:p>
          <a:p>
            <a:pPr indent="-256032" lvl="0" marL="256032" rtl="0" algn="l">
              <a:lnSpc>
                <a:spcPct val="100000"/>
              </a:lnSpc>
              <a:spcBef>
                <a:spcPts val="0"/>
              </a:spcBef>
              <a:spcAft>
                <a:spcPts val="0"/>
              </a:spcAft>
              <a:buSzPts val="1200"/>
              <a:buFont typeface="Calibri"/>
              <a:buAutoNum type="arabicPeriod"/>
            </a:pPr>
            <a:r>
              <a:rPr lang="en-US"/>
              <a:t>Choose a stack text and point out some high-frequency words and words that follow certain spelling rules or patterns, such as CVC (cat) or CVCe (cake). Show students words with consonant blends, such as tr (trip) and fl (flat). Write the words on the board or flipchart and help students understand the spelling patterns. Have them think of other words that follow the same patterns (i.e., bat, sad, bake, late, trap, plug, grab).</a:t>
            </a:r>
            <a:endParaRPr/>
          </a:p>
          <a:p>
            <a:pPr indent="-256032" lvl="0" marL="256032" rtl="0" algn="l">
              <a:lnSpc>
                <a:spcPct val="100000"/>
              </a:lnSpc>
              <a:spcBef>
                <a:spcPts val="0"/>
              </a:spcBef>
              <a:spcAft>
                <a:spcPts val="0"/>
              </a:spcAft>
              <a:buSzPts val="1200"/>
              <a:buFont typeface="Calibri"/>
              <a:buAutoNum type="arabicPeriod"/>
            </a:pPr>
            <a:r>
              <a:rPr lang="en-US"/>
              <a:t>Then choose a sentence from a stack text and write it on the board or flipchart. Spell one or two words incorrectly. Say: </a:t>
            </a:r>
            <a:r>
              <a:rPr i="1" lang="en-US"/>
              <a:t>Today I will show you how to edit for spelling</a:t>
            </a:r>
            <a:r>
              <a:rPr lang="en-US"/>
              <a:t>. Read the sentence aloud. Ask students if all the words are spelled correctly. When students have identified the misspelled words, show them how to edit. Explain the rule that helped you spell the word correctly</a:t>
            </a:r>
            <a:r>
              <a:rPr i="1" lang="en-US"/>
              <a:t>. I’m going to cross out the misspelled word and write the word correctly above it</a:t>
            </a:r>
            <a:r>
              <a:rPr lang="en-US"/>
              <a:t>. Repeat the activity with other high-frequency words until students show an understanding of editing for spelling.</a:t>
            </a:r>
            <a:endParaRPr/>
          </a:p>
          <a:p>
            <a:pPr indent="-256032" lvl="0" marL="256032" rtl="0" algn="l">
              <a:lnSpc>
                <a:spcPct val="100000"/>
              </a:lnSpc>
              <a:spcBef>
                <a:spcPts val="0"/>
              </a:spcBef>
              <a:spcAft>
                <a:spcPts val="0"/>
              </a:spcAft>
              <a:buSzPts val="1200"/>
              <a:buFont typeface="Calibri"/>
              <a:buAutoNum type="arabicPeriod"/>
            </a:pPr>
            <a:r>
              <a:rPr lang="en-US"/>
              <a:t>Have students complete the activity on p. 197 of the Student Interactive. Have students work with a partner to check their spelling using an electronic dictionary. Provide assistance as needed.</a:t>
            </a:r>
            <a:endParaRPr b="0" i="1" u="none" strike="noStrike">
              <a:solidFill>
                <a:srgbClr val="373536"/>
              </a:solidFill>
              <a:latin typeface="Calibri"/>
              <a:ea typeface="Calibri"/>
              <a:cs typeface="Calibri"/>
              <a:sym typeface="Calibri"/>
            </a:endParaRPr>
          </a:p>
        </p:txBody>
      </p:sp>
      <p:sp>
        <p:nvSpPr>
          <p:cNvPr id="242" name="Google Shape;24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to review their book and revise words that are spelled incorrectly. Then have them continue working on revising their writing.</a:t>
            </a:r>
            <a:endParaRPr/>
          </a:p>
          <a:p>
            <a:pPr indent="-2286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Writing Support</a:t>
            </a:r>
            <a:endParaRPr/>
          </a:p>
          <a:p>
            <a:pPr indent="-457200" lvl="1" marL="914400" rtl="0" algn="l">
              <a:lnSpc>
                <a:spcPct val="100000"/>
              </a:lnSpc>
              <a:spcBef>
                <a:spcPts val="0"/>
              </a:spcBef>
              <a:spcAft>
                <a:spcPts val="0"/>
              </a:spcAft>
              <a:buSzPts val="1200"/>
              <a:buFont typeface="Arial"/>
              <a:buChar char="•"/>
            </a:pPr>
            <a:r>
              <a:rPr lang="en-US"/>
              <a:t>Modeled - Write a sentence with a misspelled word and model how to identify the word and correct it.</a:t>
            </a:r>
            <a:endParaRPr/>
          </a:p>
          <a:p>
            <a:pPr indent="-457200" lvl="1" marL="914400" rtl="0" algn="l">
              <a:lnSpc>
                <a:spcPct val="100000"/>
              </a:lnSpc>
              <a:spcBef>
                <a:spcPts val="0"/>
              </a:spcBef>
              <a:spcAft>
                <a:spcPts val="0"/>
              </a:spcAft>
              <a:buSzPts val="1200"/>
              <a:buFont typeface="Arial"/>
              <a:buChar char="•"/>
            </a:pPr>
            <a:r>
              <a:rPr lang="en-US"/>
              <a:t>Shared - Ask students how they can find and correct misspelled words. </a:t>
            </a:r>
            <a:endParaRPr/>
          </a:p>
          <a:p>
            <a:pPr indent="-457200" lvl="1" marL="914400" rtl="0" algn="l">
              <a:lnSpc>
                <a:spcPct val="100000"/>
              </a:lnSpc>
              <a:spcBef>
                <a:spcPts val="0"/>
              </a:spcBef>
              <a:spcAft>
                <a:spcPts val="0"/>
              </a:spcAft>
              <a:buSzPts val="1200"/>
              <a:buFont typeface="Arial"/>
              <a:buChar char="•"/>
            </a:pPr>
            <a:r>
              <a:rPr lang="en-US"/>
              <a:t>Guided - Guide students in using strategies to correct misspelled words.</a:t>
            </a:r>
            <a:endParaRPr/>
          </a:p>
          <a:p>
            <a:pPr indent="-228600" lvl="0" marL="228600" rtl="0" algn="l">
              <a:lnSpc>
                <a:spcPct val="100000"/>
              </a:lnSpc>
              <a:spcBef>
                <a:spcPts val="0"/>
              </a:spcBef>
              <a:spcAft>
                <a:spcPts val="0"/>
              </a:spcAft>
              <a:buSzPts val="1200"/>
              <a:buFont typeface="Calibri"/>
              <a:buAutoNum type="arabicPeriod"/>
            </a:pPr>
            <a:r>
              <a:rPr lang="en-US"/>
              <a:t>Have a few students show their revisions to the class. Ask how they checked for misspelled words.</a:t>
            </a:r>
            <a:endParaRPr b="0" i="0" u="none" strike="noStrike">
              <a:solidFill>
                <a:srgbClr val="000000"/>
              </a:solidFill>
              <a:latin typeface="Calibri"/>
              <a:ea typeface="Calibri"/>
              <a:cs typeface="Calibri"/>
              <a:sym typeface="Calibri"/>
            </a:endParaRPr>
          </a:p>
        </p:txBody>
      </p:sp>
      <p:sp>
        <p:nvSpPr>
          <p:cNvPr id="255" name="Google Shape;25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Put the book </a:t>
            </a:r>
            <a:r>
              <a:rPr b="1" lang="en-US"/>
              <a:t>on</a:t>
            </a:r>
            <a:r>
              <a:rPr lang="en-US"/>
              <a:t> the table.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Please </a:t>
            </a:r>
            <a:r>
              <a:rPr b="1" lang="en-US"/>
              <a:t>zip</a:t>
            </a:r>
            <a:r>
              <a:rPr lang="en-US"/>
              <a:t> your jacket.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Tap your </a:t>
            </a:r>
            <a:r>
              <a:rPr b="1" lang="en-US"/>
              <a:t>leg</a:t>
            </a:r>
            <a:r>
              <a:rPr lang="en-US"/>
              <a:t> when you hear the sound.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took a </a:t>
            </a:r>
            <a:r>
              <a:rPr b="1" lang="en-US"/>
              <a:t>trip</a:t>
            </a:r>
            <a:r>
              <a:rPr lang="en-US"/>
              <a:t> to the beach.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like beets, and my sister likes them </a:t>
            </a:r>
            <a:r>
              <a:rPr b="1" lang="en-US"/>
              <a:t>too</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don’t know </a:t>
            </a:r>
            <a:r>
              <a:rPr b="1" lang="en-US"/>
              <a:t>when</a:t>
            </a:r>
            <a:r>
              <a:rPr lang="en-US"/>
              <a:t> I will be home.</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268" name="Google Shape;26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Remind students that they can expand sentences by using adjectives. To expand a sentence is to add words to provide details and meaning. Adjectives are descriptive words that tell more information about someone or something.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Model expanding sentences with adjectives for students. Write this sentence on the board: Skip is a dog. Read it aloud. Then write this sentence on the board: Skip is a good dog. Explain to students that the word good is an adjective. It tells more about Skip and adds meaning to the sentence.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Write a set of basic adjectives on the board, such as good, big, small, and happy. Have students say simple sentences, and then have them add one of the adjectives from the board to their sentences. Students can complete this activity working in pairs, or you can run the activity with the whole class, calling on volunteers to say and then expand sentences.</a:t>
            </a:r>
            <a:endParaRPr b="0" i="0" sz="1800" u="none" strike="noStrike">
              <a:latin typeface="Calibri"/>
              <a:ea typeface="Calibri"/>
              <a:cs typeface="Calibri"/>
              <a:sym typeface="Calibri"/>
            </a:endParaRPr>
          </a:p>
        </p:txBody>
      </p:sp>
      <p:sp>
        <p:nvSpPr>
          <p:cNvPr id="285" name="Google Shape;28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 name="Google Shape;29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Hold up the Rr Alphabet Card. </a:t>
            </a:r>
            <a:r>
              <a:rPr i="1" lang="en-US"/>
              <a:t>This is a picture of a river. I hear the sound /r/ at the beginning of river. What letter spells the sound /r/ in river? </a:t>
            </a:r>
            <a:r>
              <a:rPr lang="en-US"/>
              <a:t>Students should say r. Write the word river on the board and ask a volunteer to circle the letter r at the beginning of river.</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Hold up the Zz Alphabet Card. </a:t>
            </a:r>
            <a:r>
              <a:rPr i="1" lang="en-US"/>
              <a:t>This is a picture of a zigzag. I hear the sound /z/ at the beginning of zigzag. What letter spells the sound /z/ in zigzag? </a:t>
            </a:r>
            <a:r>
              <a:rPr lang="en-US"/>
              <a:t>Students should say z. Write the word zigzag on the board and ask a volunteer to circle the letter z at the beginning of zigzag. </a:t>
            </a:r>
            <a:r>
              <a:rPr b="1" lang="en-US"/>
              <a:t>Click path -&gt; Table of Contents -&gt; Unit 5 Week 5 Drama  -&gt; Lesson 2</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turn to p. 167 in the Student Interactive. Read the first sentence with students. Guide students as they trace the word red on the line. Then have students read the completed sentence.</a:t>
            </a:r>
            <a:endParaRPr i="1"/>
          </a:p>
        </p:txBody>
      </p:sp>
      <p:sp>
        <p:nvSpPr>
          <p:cNvPr id="307" name="Google Shape;30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a:t>Have students complete the rest of p. 167 in the Student Interactive.</a:t>
            </a:r>
            <a:endParaRPr b="1">
              <a:latin typeface="Calibri"/>
              <a:ea typeface="Calibri"/>
              <a:cs typeface="Calibri"/>
              <a:sym typeface="Calibri"/>
            </a:endParaRPr>
          </a:p>
        </p:txBody>
      </p:sp>
      <p:sp>
        <p:nvSpPr>
          <p:cNvPr id="322" name="Google Shape;32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high frequency words are words that they will hear and see over and over in texts. </a:t>
            </a:r>
            <a:endParaRPr/>
          </a:p>
          <a:p>
            <a:pPr indent="-256032" lvl="0" marL="256032" rtl="0" algn="l">
              <a:lnSpc>
                <a:spcPct val="100000"/>
              </a:lnSpc>
              <a:spcBef>
                <a:spcPts val="0"/>
              </a:spcBef>
              <a:spcAft>
                <a:spcPts val="0"/>
              </a:spcAft>
              <a:buSzPts val="1200"/>
              <a:buFont typeface="Calibri"/>
              <a:buAutoNum type="arabicPeriod"/>
            </a:pPr>
            <a:r>
              <a:rPr lang="en-US"/>
              <a:t>Write and read the words </a:t>
            </a:r>
            <a:r>
              <a:rPr i="1" lang="en-US"/>
              <a:t>new, too</a:t>
            </a:r>
            <a:r>
              <a:rPr lang="en-US"/>
              <a:t>, and </a:t>
            </a:r>
            <a:r>
              <a:rPr i="1" lang="en-US"/>
              <a:t>when.</a:t>
            </a:r>
            <a:r>
              <a:rPr lang="en-US"/>
              <a:t> </a:t>
            </a:r>
            <a:endParaRPr/>
          </a:p>
          <a:p>
            <a:pPr indent="-256032" lvl="0" marL="256032" rtl="0" algn="l">
              <a:lnSpc>
                <a:spcPct val="100000"/>
              </a:lnSpc>
              <a:spcBef>
                <a:spcPts val="0"/>
              </a:spcBef>
              <a:spcAft>
                <a:spcPts val="0"/>
              </a:spcAft>
              <a:buSzPts val="1200"/>
              <a:buFont typeface="Calibri"/>
              <a:buAutoNum type="arabicPeriod"/>
            </a:pPr>
            <a:r>
              <a:rPr lang="en-US"/>
              <a:t>Have students</a:t>
            </a:r>
            <a:endParaRPr/>
          </a:p>
          <a:p>
            <a:pPr indent="-256032" lvl="1" marL="713232" rtl="0" algn="l">
              <a:lnSpc>
                <a:spcPct val="100000"/>
              </a:lnSpc>
              <a:spcBef>
                <a:spcPts val="0"/>
              </a:spcBef>
              <a:spcAft>
                <a:spcPts val="0"/>
              </a:spcAft>
              <a:buSzPts val="1200"/>
              <a:buFont typeface="Arial"/>
              <a:buChar char="•"/>
            </a:pPr>
            <a:r>
              <a:rPr lang="en-US"/>
              <a:t>repeat the words after you.</a:t>
            </a:r>
            <a:endParaRPr/>
          </a:p>
          <a:p>
            <a:pPr indent="-256032" lvl="1" marL="713232" rtl="0" algn="l">
              <a:lnSpc>
                <a:spcPct val="100000"/>
              </a:lnSpc>
              <a:spcBef>
                <a:spcPts val="0"/>
              </a:spcBef>
              <a:spcAft>
                <a:spcPts val="0"/>
              </a:spcAft>
              <a:buSzPts val="1200"/>
              <a:buFont typeface="Arial"/>
              <a:buChar char="•"/>
            </a:pPr>
            <a:r>
              <a:rPr lang="en-US"/>
              <a:t>spell each word, clapping as they say each letter. </a:t>
            </a:r>
            <a:endParaRPr/>
          </a:p>
        </p:txBody>
      </p:sp>
      <p:sp>
        <p:nvSpPr>
          <p:cNvPr id="335" name="Google Shape;335;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you will start by learning some words that are in the text. Introduce the words: rain, dirt, seeds. </a:t>
            </a:r>
            <a:endParaRPr/>
          </a:p>
          <a:p>
            <a:pPr indent="-228600" lvl="0" marL="228600" rtl="0" algn="l">
              <a:lnSpc>
                <a:spcPct val="100000"/>
              </a:lnSpc>
              <a:spcBef>
                <a:spcPts val="0"/>
              </a:spcBef>
              <a:spcAft>
                <a:spcPts val="0"/>
              </a:spcAft>
              <a:buSzPts val="1200"/>
              <a:buFont typeface="Calibri"/>
              <a:buAutoNum type="arabicPeriod"/>
            </a:pPr>
            <a:r>
              <a:rPr lang="en-US"/>
              <a:t>Ask students what they already know about these words. Ask questions, such as: </a:t>
            </a:r>
            <a:r>
              <a:rPr i="1" lang="en-US"/>
              <a:t>What is rain like? Where do you find dirt? What are seeds? Where do seeds come from? Have you ever seen seeds? </a:t>
            </a:r>
            <a:endParaRPr/>
          </a:p>
          <a:p>
            <a:pPr indent="-228600" lvl="0" marL="228600" rtl="0" algn="l">
              <a:lnSpc>
                <a:spcPct val="100000"/>
              </a:lnSpc>
              <a:spcBef>
                <a:spcPts val="0"/>
              </a:spcBef>
              <a:spcAft>
                <a:spcPts val="0"/>
              </a:spcAft>
              <a:buSzPts val="1200"/>
              <a:buFont typeface="Calibri"/>
              <a:buAutoNum type="arabicPeriod"/>
            </a:pPr>
            <a:r>
              <a:rPr lang="en-US"/>
              <a:t>Have students respond to your questions by telling what they already know about the words. Invite students to use physical gestures to represent rain; if appropriate, have them draw a picture for dirt and seeds. </a:t>
            </a:r>
            <a:endParaRPr/>
          </a:p>
          <a:p>
            <a:pPr indent="-228600" lvl="0" marL="228600" rtl="0" algn="l">
              <a:lnSpc>
                <a:spcPct val="100000"/>
              </a:lnSpc>
              <a:spcBef>
                <a:spcPts val="0"/>
              </a:spcBef>
              <a:spcAft>
                <a:spcPts val="0"/>
              </a:spcAft>
              <a:buSzPts val="1200"/>
              <a:buFont typeface="Calibri"/>
              <a:buAutoNum type="arabicPeriod"/>
            </a:pPr>
            <a:r>
              <a:rPr i="1" lang="en-US"/>
              <a:t>These words will help us understand what the text is about. We want to be able to understand what is going on in the story. We want to be ready to enjoy the text.</a:t>
            </a:r>
            <a:endParaRPr i="1" sz="1200">
              <a:latin typeface="Calibri"/>
              <a:ea typeface="Calibri"/>
              <a:cs typeface="Calibri"/>
              <a:sym typeface="Calibri"/>
            </a:endParaRPr>
          </a:p>
        </p:txBody>
      </p:sp>
      <p:sp>
        <p:nvSpPr>
          <p:cNvPr id="348" name="Google Shape;34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Discuss the First Read Strategies. In this first read, encourage students to read for understanding and enjoyment. After students complete the First Read, ask: </a:t>
            </a:r>
            <a:r>
              <a:rPr i="1" lang="en-US"/>
              <a:t>What did you like most? What did you learn? What surprised you? What did you already know?</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First Read Strategies</a:t>
            </a:r>
            <a:endParaRPr/>
          </a:p>
          <a:p>
            <a:pPr indent="-228600" lvl="1" marL="685800" rtl="0" algn="l">
              <a:lnSpc>
                <a:spcPct val="100000"/>
              </a:lnSpc>
              <a:spcBef>
                <a:spcPts val="0"/>
              </a:spcBef>
              <a:spcAft>
                <a:spcPts val="0"/>
              </a:spcAft>
              <a:buClr>
                <a:schemeClr val="dk1"/>
              </a:buClr>
              <a:buSzPts val="1200"/>
              <a:buFont typeface="Arial"/>
              <a:buChar char="•"/>
            </a:pPr>
            <a:r>
              <a:rPr lang="en-US"/>
              <a:t>READ Read or listen to the text. The text is a play, and it has different characters. Pay attention to which character is speaking as you read. </a:t>
            </a:r>
            <a:endParaRPr/>
          </a:p>
          <a:p>
            <a:pPr indent="-228600" lvl="1" marL="685800" rtl="0" algn="l">
              <a:lnSpc>
                <a:spcPct val="100000"/>
              </a:lnSpc>
              <a:spcBef>
                <a:spcPts val="0"/>
              </a:spcBef>
              <a:spcAft>
                <a:spcPts val="0"/>
              </a:spcAft>
              <a:buClr>
                <a:schemeClr val="dk1"/>
              </a:buClr>
              <a:buSzPts val="1200"/>
              <a:buFont typeface="Arial"/>
              <a:buChar char="•"/>
            </a:pPr>
            <a:r>
              <a:rPr lang="en-US"/>
              <a:t>LOOK Look at the pictures to help you understand the text. </a:t>
            </a:r>
            <a:endParaRPr/>
          </a:p>
          <a:p>
            <a:pPr indent="-228600" lvl="1" marL="685800" rtl="0" algn="l">
              <a:lnSpc>
                <a:spcPct val="100000"/>
              </a:lnSpc>
              <a:spcBef>
                <a:spcPts val="0"/>
              </a:spcBef>
              <a:spcAft>
                <a:spcPts val="0"/>
              </a:spcAft>
              <a:buClr>
                <a:schemeClr val="dk1"/>
              </a:buClr>
              <a:buSzPts val="1200"/>
              <a:buFont typeface="Arial"/>
              <a:buChar char="•"/>
            </a:pPr>
            <a:r>
              <a:rPr lang="en-US"/>
              <a:t>ASK Generate, or ask, questions about the text to deepen understanding. </a:t>
            </a:r>
            <a:endParaRPr/>
          </a:p>
          <a:p>
            <a:pPr indent="-228600" lvl="1" marL="685800" rtl="0" algn="l">
              <a:lnSpc>
                <a:spcPct val="100000"/>
              </a:lnSpc>
              <a:spcBef>
                <a:spcPts val="0"/>
              </a:spcBef>
              <a:spcAft>
                <a:spcPts val="0"/>
              </a:spcAft>
              <a:buClr>
                <a:schemeClr val="dk1"/>
              </a:buClr>
              <a:buSzPts val="1200"/>
              <a:buFont typeface="Arial"/>
              <a:buChar char="•"/>
            </a:pPr>
            <a:r>
              <a:rPr lang="en-US"/>
              <a:t>TALK Talk to a partner about the text.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Help students read the whole text independently, in pairs, or as a whole class. Use the First Read notes to help students connect with the text and to monitor comprehension.</a:t>
            </a:r>
            <a:endParaRPr b="0" i="1" sz="1200" u="none" strike="noStrike">
              <a:latin typeface="Calibri"/>
              <a:ea typeface="Calibri"/>
              <a:cs typeface="Calibri"/>
              <a:sym typeface="Calibri"/>
            </a:endParaRPr>
          </a:p>
        </p:txBody>
      </p:sp>
      <p:sp>
        <p:nvSpPr>
          <p:cNvPr id="362" name="Google Shape;36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THINK ALOUD </a:t>
            </a:r>
            <a:r>
              <a:rPr i="1" lang="en-US"/>
              <a:t>On the first page, Jenna and Frank say that they want to play. Each of them says, “I want to play.” I ask myself: Will Frank and Jenna be able to play? Will they have fun? Where will they play? As I keep reading, I will look for answers to my questions.</a:t>
            </a:r>
            <a:endParaRPr i="1" sz="1200" u="none" strike="noStrike">
              <a:latin typeface="Calibri"/>
              <a:ea typeface="Calibri"/>
              <a:cs typeface="Calibri"/>
              <a:sym typeface="Calibri"/>
            </a:endParaRPr>
          </a:p>
        </p:txBody>
      </p:sp>
      <p:sp>
        <p:nvSpPr>
          <p:cNvPr id="374" name="Google Shape;374;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p:txBody>
      </p:sp>
      <p:sp>
        <p:nvSpPr>
          <p:cNvPr id="387" name="Google Shape;387;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THINK ALOUD </a:t>
            </a:r>
            <a:r>
              <a:rPr i="1" lang="en-US"/>
              <a:t>As I finish reading the story, I can think about why I read it. This story is about rain and why rain is important. Part of my purpose for reading was to learn about how rain can help Earth. There are many words in the story that tell about rain and about how it can help Earth. I’ll talk with a partner about what I learned.</a:t>
            </a:r>
            <a:endParaRPr i="1"/>
          </a:p>
        </p:txBody>
      </p:sp>
      <p:sp>
        <p:nvSpPr>
          <p:cNvPr id="399" name="Google Shape;39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p:txBody>
      </p:sp>
      <p:sp>
        <p:nvSpPr>
          <p:cNvPr id="412" name="Google Shape;412;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Prompt students to respond to the text. Ask them what they thought about the different characters in the play and about the story of the play.</a:t>
            </a:r>
            <a:endParaRPr/>
          </a:p>
          <a:p>
            <a:pPr indent="-228600" lvl="1" marL="685800" rtl="0" algn="l">
              <a:lnSpc>
                <a:spcPct val="100000"/>
              </a:lnSpc>
              <a:spcBef>
                <a:spcPts val="0"/>
              </a:spcBef>
              <a:spcAft>
                <a:spcPts val="0"/>
              </a:spcAft>
              <a:buClr>
                <a:srgbClr val="373536"/>
              </a:buClr>
              <a:buSzPts val="1200"/>
              <a:buFont typeface="Arial"/>
              <a:buChar char="•"/>
            </a:pPr>
            <a:r>
              <a:rPr lang="en-US"/>
              <a:t>Talk Lead a class discussion about why rainy weather matters in the story. </a:t>
            </a:r>
            <a:r>
              <a:rPr i="1" lang="en-US"/>
              <a:t>Why does it matter for the characters? Is rain good for Frank and Jenna, or is it bad for them?</a:t>
            </a:r>
            <a:endParaRPr/>
          </a:p>
          <a:p>
            <a:pPr indent="-228600" lvl="1" marL="685800" rtl="0" algn="l">
              <a:lnSpc>
                <a:spcPct val="100000"/>
              </a:lnSpc>
              <a:spcBef>
                <a:spcPts val="0"/>
              </a:spcBef>
              <a:spcAft>
                <a:spcPts val="0"/>
              </a:spcAft>
              <a:buClr>
                <a:srgbClr val="373536"/>
              </a:buClr>
              <a:buSzPts val="1200"/>
              <a:buFont typeface="Arial"/>
              <a:buChar char="•"/>
            </a:pPr>
            <a:r>
              <a:rPr lang="en-US"/>
              <a:t>Draw Have students draw their intuitive responses to the text. Prompt them to draw the part of the story, or the idea in the story, that they liked most.</a:t>
            </a:r>
            <a:endParaRPr b="0" i="0" sz="1200" u="none" strike="noStrike">
              <a:solidFill>
                <a:srgbClr val="373536"/>
              </a:solidFill>
              <a:latin typeface="Calibri"/>
              <a:ea typeface="Calibri"/>
              <a:cs typeface="Calibri"/>
              <a:sym typeface="Calibri"/>
            </a:endParaRPr>
          </a:p>
        </p:txBody>
      </p:sp>
      <p:sp>
        <p:nvSpPr>
          <p:cNvPr id="424" name="Google Shape;42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Explain to students that the words rain, dirt, and seeds are very important in the story. These words name parts of nature, or parts of Earth, that show why rainy weather is important and helpful. Tell students that pictures can help them clarify the meanings of these important words. </a:t>
            </a:r>
            <a:endParaRPr/>
          </a:p>
          <a:p>
            <a:pPr indent="-228600" lvl="1" marL="685800" rtl="0" algn="l">
              <a:lnSpc>
                <a:spcPct val="100000"/>
              </a:lnSpc>
              <a:spcBef>
                <a:spcPts val="0"/>
              </a:spcBef>
              <a:spcAft>
                <a:spcPts val="0"/>
              </a:spcAft>
              <a:buClr>
                <a:srgbClr val="373536"/>
              </a:buClr>
              <a:buSzPts val="1200"/>
              <a:buFont typeface="Arial"/>
              <a:buChar char="•"/>
            </a:pPr>
            <a:r>
              <a:rPr lang="en-US"/>
              <a:t>READ </a:t>
            </a:r>
            <a:r>
              <a:rPr i="1" lang="en-US"/>
              <a:t>Read each word.</a:t>
            </a:r>
            <a:endParaRPr/>
          </a:p>
          <a:p>
            <a:pPr indent="-228600" lvl="1" marL="685800" rtl="0" algn="l">
              <a:lnSpc>
                <a:spcPct val="100000"/>
              </a:lnSpc>
              <a:spcBef>
                <a:spcPts val="0"/>
              </a:spcBef>
              <a:spcAft>
                <a:spcPts val="0"/>
              </a:spcAft>
              <a:buClr>
                <a:srgbClr val="373536"/>
              </a:buClr>
              <a:buSzPts val="1200"/>
              <a:buFont typeface="Arial"/>
              <a:buChar char="•"/>
            </a:pPr>
            <a:r>
              <a:rPr i="0" lang="en-US"/>
              <a:t>THINK</a:t>
            </a:r>
            <a:r>
              <a:rPr i="1" lang="en-US"/>
              <a:t> Think about what each word means, based on what you remember from reading.</a:t>
            </a:r>
            <a:endParaRPr/>
          </a:p>
          <a:p>
            <a:pPr indent="-228600" lvl="1" marL="685800" rtl="0" algn="l">
              <a:lnSpc>
                <a:spcPct val="100000"/>
              </a:lnSpc>
              <a:spcBef>
                <a:spcPts val="0"/>
              </a:spcBef>
              <a:spcAft>
                <a:spcPts val="0"/>
              </a:spcAft>
              <a:buClr>
                <a:srgbClr val="373536"/>
              </a:buClr>
              <a:buSzPts val="1200"/>
              <a:buFont typeface="Arial"/>
              <a:buChar char="•"/>
            </a:pPr>
            <a:r>
              <a:rPr i="0" lang="en-US"/>
              <a:t>LOOK</a:t>
            </a:r>
            <a:r>
              <a:rPr i="1" lang="en-US"/>
              <a:t> Look at the pictures, and ask yourself which picture most closely matches the meaning of each word, based on what you know</a:t>
            </a:r>
            <a:r>
              <a:rPr lang="en-US"/>
              <a: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Instruct students to turn to p. 188 in the Student Interactive. Model how to complete the activity using the word rain. </a:t>
            </a:r>
            <a:r>
              <a:rPr i="1" lang="en-US"/>
              <a:t>Which of these two pictures shows rain? Let’s look carefully at the pictures. Think about what the word rain means. Which picture matches this meaning? </a:t>
            </a:r>
            <a:r>
              <a:rPr lang="en-US"/>
              <a:t>Guide students to circle the picture on the right.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practice developing vocabulary by completing p. 188 of the Student Interactive.</a:t>
            </a:r>
            <a:endParaRPr b="0" i="1" sz="1200" u="none" strike="noStrike">
              <a:solidFill>
                <a:srgbClr val="373536"/>
              </a:solidFill>
              <a:latin typeface="Calibri"/>
              <a:ea typeface="Calibri"/>
              <a:cs typeface="Calibri"/>
              <a:sym typeface="Calibri"/>
            </a:endParaRPr>
          </a:p>
        </p:txBody>
      </p:sp>
      <p:sp>
        <p:nvSpPr>
          <p:cNvPr id="436" name="Google Shape;436;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complete the Check for Understanding on p. 189 of the Student Interactive.</a:t>
            </a:r>
            <a:endParaRPr sz="1200">
              <a:latin typeface="Calibri"/>
              <a:ea typeface="Calibri"/>
              <a:cs typeface="Calibri"/>
              <a:sym typeface="Calibri"/>
            </a:endParaRPr>
          </a:p>
        </p:txBody>
      </p:sp>
      <p:sp>
        <p:nvSpPr>
          <p:cNvPr id="449" name="Google Shape;449;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Details give readers more information about a topic. Details also make a book more interesting. In question and answer books, authors can add details to the question, answer, or pictures. Details can be adjectives to describe a naming part of the sentence, or they can be nouns or verbs added to the action part of the sentence. Details can also be added to pictures.</a:t>
            </a:r>
            <a:endParaRPr/>
          </a:p>
          <a:p>
            <a:pPr indent="-228600" lvl="0" marL="228600" rtl="0" algn="l">
              <a:lnSpc>
                <a:spcPct val="100000"/>
              </a:lnSpc>
              <a:spcBef>
                <a:spcPts val="0"/>
              </a:spcBef>
              <a:spcAft>
                <a:spcPts val="0"/>
              </a:spcAft>
              <a:buSzPts val="1200"/>
              <a:buFont typeface="Calibri"/>
              <a:buAutoNum type="arabicPeriod"/>
            </a:pPr>
            <a:r>
              <a:rPr lang="en-US"/>
              <a:t>Use stack texts to point out how details in a picture add information to the book and make it more interesting. Point out adjectives in sentences, explaining how these descriptive words add details too. Tell students that today they will edit their books, paying attention to places they can add details in words and pictures and places they can add or edit adjectives.</a:t>
            </a:r>
            <a:endParaRPr/>
          </a:p>
          <a:p>
            <a:pPr indent="-228600" lvl="0" marL="228600" rtl="0" algn="l">
              <a:lnSpc>
                <a:spcPct val="100000"/>
              </a:lnSpc>
              <a:spcBef>
                <a:spcPts val="0"/>
              </a:spcBef>
              <a:spcAft>
                <a:spcPts val="0"/>
              </a:spcAft>
              <a:buSzPts val="1200"/>
              <a:buFont typeface="Calibri"/>
              <a:buAutoNum type="arabicPeriod"/>
            </a:pPr>
            <a:r>
              <a:rPr lang="en-US"/>
              <a:t>Write a sentence on the board about a picture in a stack text. Do not include describing information. For example: This elephant has a nose. Tell students you will add details to the sentence. Say</a:t>
            </a:r>
            <a:r>
              <a:rPr i="1" lang="en-US"/>
              <a:t>: I can see that the elephant is gray and that it is using its long nose to spray itself with water. I can change the sentence to: This gray elephant has a long nose that sprays water</a:t>
            </a:r>
            <a:r>
              <a:rPr lang="en-US"/>
              <a:t>. Refer to the pictures to think about the details to add to the sentence.</a:t>
            </a:r>
            <a:endParaRPr/>
          </a:p>
          <a:p>
            <a:pPr indent="-228600" lvl="0" marL="228600" rtl="0" algn="l">
              <a:lnSpc>
                <a:spcPct val="100000"/>
              </a:lnSpc>
              <a:spcBef>
                <a:spcPts val="0"/>
              </a:spcBef>
              <a:spcAft>
                <a:spcPts val="0"/>
              </a:spcAft>
              <a:buSzPts val="1200"/>
              <a:buFont typeface="Calibri"/>
              <a:buAutoNum type="arabicPeriod"/>
            </a:pPr>
            <a:r>
              <a:rPr lang="en-US"/>
              <a:t>Repeat the activity, using another picture from a stack text. Have students make the sentence more descriptive by adding details to it.</a:t>
            </a:r>
            <a:endParaRPr/>
          </a:p>
          <a:p>
            <a:pPr indent="-228600" lvl="0" marL="228600" rtl="0" algn="l">
              <a:lnSpc>
                <a:spcPct val="100000"/>
              </a:lnSpc>
              <a:spcBef>
                <a:spcPts val="0"/>
              </a:spcBef>
              <a:spcAft>
                <a:spcPts val="0"/>
              </a:spcAft>
              <a:buSzPts val="1200"/>
              <a:buFont typeface="Calibri"/>
              <a:buAutoNum type="arabicPeriod"/>
            </a:pPr>
            <a:r>
              <a:rPr lang="en-US"/>
              <a:t>Have students complete the activity on p. 198 in the Student Interactive. Remind students that they can use both words and pictures to show details.</a:t>
            </a:r>
            <a:endParaRPr b="0" i="1" sz="1200" u="none" strike="noStrike">
              <a:solidFill>
                <a:srgbClr val="373536"/>
              </a:solidFill>
              <a:latin typeface="Calibri"/>
              <a:ea typeface="Calibri"/>
              <a:cs typeface="Calibri"/>
              <a:sym typeface="Calibri"/>
            </a:endParaRPr>
          </a:p>
        </p:txBody>
      </p:sp>
      <p:sp>
        <p:nvSpPr>
          <p:cNvPr id="462" name="Google Shape;46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During independent writing, students should review their books and add more details. .</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Arial"/>
              <a:buChar char="•"/>
            </a:pPr>
            <a:r>
              <a:rPr lang="en-US"/>
              <a:t>Modeled - Go back to a student’s writing and model adding details to words or pictures. </a:t>
            </a:r>
            <a:endParaRPr/>
          </a:p>
          <a:p>
            <a:pPr indent="-228600" lvl="1" marL="685800" rtl="0" algn="l">
              <a:lnSpc>
                <a:spcPct val="100000"/>
              </a:lnSpc>
              <a:spcBef>
                <a:spcPts val="0"/>
              </a:spcBef>
              <a:spcAft>
                <a:spcPts val="0"/>
              </a:spcAft>
              <a:buSzPts val="1200"/>
              <a:buFont typeface="Arial"/>
              <a:buChar char="•"/>
            </a:pPr>
            <a:r>
              <a:rPr lang="en-US"/>
              <a:t>Shared - Have students share their ideas about where to add details to their writing or pictures. </a:t>
            </a:r>
            <a:endParaRPr/>
          </a:p>
          <a:p>
            <a:pPr indent="-228600" lvl="1" marL="685800" rtl="0" algn="l">
              <a:lnSpc>
                <a:spcPct val="100000"/>
              </a:lnSpc>
              <a:spcBef>
                <a:spcPts val="0"/>
              </a:spcBef>
              <a:spcAft>
                <a:spcPts val="0"/>
              </a:spcAft>
              <a:buSzPts val="1200"/>
              <a:buFont typeface="Arial"/>
              <a:buChar char="•"/>
            </a:pPr>
            <a:r>
              <a:rPr lang="en-US"/>
              <a:t>Guided - Use a stack text to provide explicit instruction about how details can be added to words or pictures.</a:t>
            </a:r>
            <a:endParaRPr/>
          </a:p>
          <a:p>
            <a:pPr indent="-228600" lvl="0" marL="228600" rtl="0" algn="l">
              <a:lnSpc>
                <a:spcPct val="100000"/>
              </a:lnSpc>
              <a:spcBef>
                <a:spcPts val="0"/>
              </a:spcBef>
              <a:spcAft>
                <a:spcPts val="0"/>
              </a:spcAft>
              <a:buSzPts val="1200"/>
              <a:buFont typeface="Calibri"/>
              <a:buAutoNum type="arabicPeriod"/>
            </a:pPr>
            <a:r>
              <a:rPr lang="en-US"/>
              <a:t>Then they should continue editing and finalizing their books in preparation for the celebration.</a:t>
            </a:r>
            <a:endParaRPr/>
          </a:p>
          <a:p>
            <a:pPr indent="-228600" lvl="0" marL="228600" rtl="0" algn="l">
              <a:lnSpc>
                <a:spcPct val="100000"/>
              </a:lnSpc>
              <a:spcBef>
                <a:spcPts val="0"/>
              </a:spcBef>
              <a:spcAft>
                <a:spcPts val="0"/>
              </a:spcAft>
              <a:buSzPts val="1200"/>
              <a:buFont typeface="Calibri"/>
              <a:buAutoNum type="arabicPeriod"/>
            </a:pPr>
            <a:r>
              <a:rPr lang="en-US"/>
              <a:t>Call on a few students to show where they added details. Prompt students to explain why they added those details.</a:t>
            </a:r>
            <a:endParaRPr/>
          </a:p>
        </p:txBody>
      </p:sp>
      <p:sp>
        <p:nvSpPr>
          <p:cNvPr id="475" name="Google Shape;475;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Explain that spelling rules can help students spell words with short vowel sounds and blends. Review the VC, CVC, and CCVC spelling patterns with students. </a:t>
            </a:r>
            <a:endParaRPr/>
          </a:p>
          <a:p>
            <a:pPr indent="-228600" lvl="0" marL="228600" rtl="0" algn="l">
              <a:lnSpc>
                <a:spcPct val="100000"/>
              </a:lnSpc>
              <a:spcBef>
                <a:spcPts val="0"/>
              </a:spcBef>
              <a:spcAft>
                <a:spcPts val="0"/>
              </a:spcAft>
              <a:buSzPts val="1200"/>
              <a:buFont typeface="Calibri"/>
              <a:buAutoNum type="arabicPeriod"/>
            </a:pPr>
            <a:r>
              <a:rPr lang="en-US"/>
              <a:t>Have students look at the first word on p. 194 in the Student Interactive. </a:t>
            </a:r>
            <a:r>
              <a:rPr i="1" lang="en-US"/>
              <a:t>It is the word too. Does too have a short vowel sound? No, so we will write too in the second column. </a:t>
            </a:r>
            <a:endParaRPr/>
          </a:p>
          <a:p>
            <a:pPr indent="-228600" lvl="0" marL="228600" rtl="0" algn="l">
              <a:lnSpc>
                <a:spcPct val="100000"/>
              </a:lnSpc>
              <a:spcBef>
                <a:spcPts val="0"/>
              </a:spcBef>
              <a:spcAft>
                <a:spcPts val="0"/>
              </a:spcAft>
              <a:buSzPts val="1200"/>
              <a:buFont typeface="Calibri"/>
              <a:buAutoNum type="arabicPeriod"/>
            </a:pPr>
            <a:r>
              <a:rPr lang="en-US"/>
              <a:t>Have students complete the activity on p. 194 in the Student Interactive independently or with support from you.</a:t>
            </a:r>
            <a:endParaRPr b="0" i="0" sz="1800" u="none" strike="noStrike">
              <a:solidFill>
                <a:srgbClr val="000000"/>
              </a:solidFill>
              <a:latin typeface="Calibri"/>
              <a:ea typeface="Calibri"/>
              <a:cs typeface="Calibri"/>
              <a:sym typeface="Calibri"/>
            </a:endParaRPr>
          </a:p>
        </p:txBody>
      </p:sp>
      <p:sp>
        <p:nvSpPr>
          <p:cNvPr id="488" name="Google Shape;488;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they can expand sentences and make them more meaningful by adding phrases. Suggest that students use phrases that tell more about how things are related. These phrases will often include words such as beside, near, over, and with. Remind students that these are prepositions. </a:t>
            </a:r>
            <a:endParaRPr/>
          </a:p>
          <a:p>
            <a:pPr indent="-228600" lvl="0" marL="228600" rtl="0" algn="l">
              <a:lnSpc>
                <a:spcPct val="100000"/>
              </a:lnSpc>
              <a:spcBef>
                <a:spcPts val="0"/>
              </a:spcBef>
              <a:spcAft>
                <a:spcPts val="0"/>
              </a:spcAft>
              <a:buSzPts val="1200"/>
              <a:buFont typeface="Calibri"/>
              <a:buAutoNum type="arabicPeriod"/>
            </a:pPr>
            <a:r>
              <a:rPr lang="en-US"/>
              <a:t>Write this sentence on the board: Bob is happy. Read it aloud. Then write this sentence on the board: Bob is happy with me. Read it aloud. Tell students that you added the phrase with me. This phrase adds more information and meaning to the sentence. Remind students that it is a prepositional phrase. </a:t>
            </a:r>
            <a:endParaRPr/>
          </a:p>
          <a:p>
            <a:pPr indent="-228600" lvl="0" marL="228600" rtl="0" algn="l">
              <a:lnSpc>
                <a:spcPct val="100000"/>
              </a:lnSpc>
              <a:spcBef>
                <a:spcPts val="0"/>
              </a:spcBef>
              <a:spcAft>
                <a:spcPts val="0"/>
              </a:spcAft>
              <a:buSzPts val="1200"/>
              <a:buFont typeface="Calibri"/>
              <a:buAutoNum type="arabicPeriod"/>
            </a:pPr>
            <a:r>
              <a:rPr lang="en-US"/>
              <a:t>Say to the class: </a:t>
            </a:r>
            <a:r>
              <a:rPr i="1" lang="en-US"/>
              <a:t>I went to the store</a:t>
            </a:r>
            <a:r>
              <a:rPr lang="en-US"/>
              <a:t>. Call on a volunteer to revise your sentence by adding a prepositional phrase. Then say to the class: </a:t>
            </a:r>
            <a:r>
              <a:rPr i="1" lang="en-US"/>
              <a:t>I went to school</a:t>
            </a:r>
            <a:r>
              <a:rPr lang="en-US"/>
              <a:t>. Call on a volunteer to revise your sentence by adding a prepositional phrase. Repeat the activity, calling on as many students as possible. Use the sentence frame: I went to ______. to prompt students.</a:t>
            </a:r>
            <a:endParaRPr b="0" i="0" sz="1200" u="none" strike="noStrike">
              <a:solidFill>
                <a:srgbClr val="000000"/>
              </a:solidFill>
              <a:latin typeface="Calibri"/>
              <a:ea typeface="Calibri"/>
              <a:cs typeface="Calibri"/>
              <a:sym typeface="Calibri"/>
            </a:endParaRPr>
          </a:p>
        </p:txBody>
      </p:sp>
      <p:sp>
        <p:nvSpPr>
          <p:cNvPr id="501" name="Google Shape;501;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3" name="Google Shape;51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Remind students that syllables are the beats we can hear in words. </a:t>
            </a:r>
            <a:r>
              <a:rPr i="1" lang="en-US"/>
              <a:t>Today we are going to practice making new words with different word parts</a:t>
            </a:r>
            <a:r>
              <a:rPr lang="en-US"/>
              <a:t>. Hold up a picture of a bookshelf. Model manipulating the syllables in the multisyllabic word. </a:t>
            </a:r>
            <a:r>
              <a:rPr i="1" lang="en-US"/>
              <a:t>My word is bookshelf. The word bookshelf has the word parts book</a:t>
            </a:r>
            <a:r>
              <a:rPr lang="en-US"/>
              <a:t> (pause) </a:t>
            </a:r>
            <a:r>
              <a:rPr i="1" lang="en-US" u="none"/>
              <a:t>shelf. Now I will take away the second word part to make a new word: book</a:t>
            </a:r>
            <a:r>
              <a:rPr lang="en-US"/>
              <a:t>. Hold up a picture of a book. </a:t>
            </a:r>
            <a:r>
              <a:rPr i="1" lang="en-US"/>
              <a:t>My new word is book. Now I will add a new word part to the beginning of my word to make another word. I will add the word part cook: cook </a:t>
            </a:r>
            <a:r>
              <a:rPr lang="en-US"/>
              <a:t>(pause) </a:t>
            </a:r>
            <a:r>
              <a:rPr i="1" lang="en-US"/>
              <a:t>book</a:t>
            </a:r>
            <a:r>
              <a:rPr lang="en-US"/>
              <a:t>. Hold up a picture of a cookbook. </a:t>
            </a:r>
            <a:r>
              <a:rPr i="1" lang="en-US"/>
              <a:t>My new word is cookbook.</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Say the multisyllabic word rainbow. Ask students to identify all syllables in the word. Then have them manipulate, or control, the syllables by taking away the second syllable and saying the new word. (rain) Continue having students add and take away syllables to make the following word chain: raindrop, drop, backdrop, back, backpack.</a:t>
            </a:r>
            <a:endParaRPr i="1" sz="1200">
              <a:solidFill>
                <a:srgbClr val="373536"/>
              </a:solidFill>
              <a:latin typeface="Calibri"/>
              <a:ea typeface="Calibri"/>
              <a:cs typeface="Calibri"/>
              <a:sym typeface="Calibri"/>
            </a:endParaRPr>
          </a:p>
        </p:txBody>
      </p:sp>
      <p:sp>
        <p:nvSpPr>
          <p:cNvPr id="524" name="Google Shape;524;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Write the word lamp on the board. </a:t>
            </a:r>
            <a:r>
              <a:rPr i="1" lang="en-US"/>
              <a:t>This is the word lamp. I can read the word: /l/ /a/ /m/ /p/, lamp. What letter spells the sound /l/ at the beginning of lamp?</a:t>
            </a:r>
            <a:r>
              <a:rPr lang="en-US"/>
              <a:t> (the letter l) Write run on the board. </a:t>
            </a:r>
            <a:r>
              <a:rPr i="1" lang="en-US"/>
              <a:t>This is the word run. I can read the word: /r/ /u/ /n/, run. What letter spells the sound /r/ at the beginning of run? </a:t>
            </a:r>
            <a:r>
              <a:rPr lang="en-US"/>
              <a:t>(the letter r) </a:t>
            </a:r>
            <a:r>
              <a:rPr i="1" lang="en-US"/>
              <a:t>What letter spells the sound /n/ at the end of run?</a:t>
            </a:r>
            <a:r>
              <a:rPr lang="en-US"/>
              <a:t> (the letter n) Write zap on the board. </a:t>
            </a:r>
            <a:r>
              <a:rPr i="1" lang="en-US"/>
              <a:t>This is the word zap. I can read the word: /z/ /a/ /p/, zap. What letter spells the sound /z/ at the beginning of zap? </a:t>
            </a:r>
            <a:r>
              <a:rPr lang="en-US"/>
              <a:t>(the letter z)</a:t>
            </a:r>
            <a:endParaRPr/>
          </a:p>
          <a:p>
            <a:pPr indent="-228600" lvl="0" marL="228600" rtl="0" algn="l">
              <a:lnSpc>
                <a:spcPct val="100000"/>
              </a:lnSpc>
              <a:spcBef>
                <a:spcPts val="0"/>
              </a:spcBef>
              <a:spcAft>
                <a:spcPts val="0"/>
              </a:spcAft>
              <a:buSzPts val="1200"/>
              <a:buFont typeface="Calibri"/>
              <a:buAutoNum type="arabicPeriod"/>
            </a:pPr>
            <a:r>
              <a:rPr i="1" lang="en-US"/>
              <a:t>Listen as I say these sounds: /l/, /n/, /r/, /z/. </a:t>
            </a:r>
            <a:r>
              <a:rPr lang="en-US"/>
              <a:t>Have volunteers identify the letter that spells each of the sounds.</a:t>
            </a:r>
            <a:endParaRPr/>
          </a:p>
          <a:p>
            <a:pPr indent="-228600" lvl="0" marL="228600" rtl="0" algn="l">
              <a:lnSpc>
                <a:spcPct val="100000"/>
              </a:lnSpc>
              <a:spcBef>
                <a:spcPts val="0"/>
              </a:spcBef>
              <a:spcAft>
                <a:spcPts val="0"/>
              </a:spcAft>
              <a:buSzPts val="1200"/>
              <a:buFont typeface="Calibri"/>
              <a:buAutoNum type="arabicPeriod"/>
            </a:pPr>
            <a:r>
              <a:rPr lang="en-US"/>
              <a:t>Have students turn to p. 168 in the Student Interactive. Have partners take turns reading the sentences on the page.</a:t>
            </a:r>
            <a:endParaRPr b="1" i="1" sz="1200">
              <a:latin typeface="Calibri"/>
              <a:ea typeface="Calibri"/>
              <a:cs typeface="Calibri"/>
              <a:sym typeface="Calibri"/>
            </a:endParaRPr>
          </a:p>
        </p:txBody>
      </p:sp>
      <p:sp>
        <p:nvSpPr>
          <p:cNvPr id="539" name="Google Shape;539;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today they are going to continue practicing the high-frequency words for this week. </a:t>
            </a:r>
            <a:r>
              <a:rPr i="1" lang="en-US"/>
              <a:t>You will see these words over and over in texts</a:t>
            </a:r>
            <a:r>
              <a:rPr lang="en-US"/>
              <a:t>. Have students read the words at the top of p. 169 in the Student Interactive with you: new, too, when.</a:t>
            </a:r>
            <a:endParaRPr/>
          </a:p>
          <a:p>
            <a:pPr indent="-256032" lvl="0" marL="256032" rtl="0" algn="l">
              <a:lnSpc>
                <a:spcPct val="100000"/>
              </a:lnSpc>
              <a:spcBef>
                <a:spcPts val="0"/>
              </a:spcBef>
              <a:spcAft>
                <a:spcPts val="0"/>
              </a:spcAft>
              <a:buSzPts val="1200"/>
              <a:buFont typeface="Calibri"/>
              <a:buAutoNum type="arabicPeriod"/>
            </a:pPr>
            <a:r>
              <a:rPr lang="en-US"/>
              <a:t>Have students look at the words at the top of p. 169. Tell them to identify and point to each word when you say it. Say when. Pause to let students find and point to the word. Say new. Say too. Repeat the activity until students are familiar with each word. Prompt students to use the words in sentences.</a:t>
            </a:r>
            <a:endParaRPr/>
          </a:p>
        </p:txBody>
      </p:sp>
      <p:sp>
        <p:nvSpPr>
          <p:cNvPr id="555" name="Google Shape;555;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Characters are the people in a play, or drama. They move the story forward with their speech and actions.</a:t>
            </a:r>
            <a:endParaRPr/>
          </a:p>
          <a:p>
            <a:pPr indent="-228600" lvl="1" marL="685800" rtl="0" algn="l">
              <a:lnSpc>
                <a:spcPct val="100000"/>
              </a:lnSpc>
              <a:spcBef>
                <a:spcPts val="0"/>
              </a:spcBef>
              <a:spcAft>
                <a:spcPts val="0"/>
              </a:spcAft>
              <a:buSzPts val="1200"/>
              <a:buFont typeface="Arial"/>
              <a:buChar char="•"/>
            </a:pPr>
            <a:r>
              <a:rPr lang="en-US"/>
              <a:t>LISTEN </a:t>
            </a:r>
            <a:r>
              <a:rPr i="1" lang="en-US"/>
              <a:t>Characters speak lines in plays; they talk to each other.</a:t>
            </a:r>
            <a:endParaRPr/>
          </a:p>
          <a:p>
            <a:pPr indent="-228600" lvl="1" marL="685800" rtl="0" algn="l">
              <a:lnSpc>
                <a:spcPct val="100000"/>
              </a:lnSpc>
              <a:spcBef>
                <a:spcPts val="0"/>
              </a:spcBef>
              <a:spcAft>
                <a:spcPts val="0"/>
              </a:spcAft>
              <a:buSzPts val="1200"/>
              <a:buFont typeface="Arial"/>
              <a:buChar char="•"/>
            </a:pPr>
            <a:r>
              <a:rPr i="0" lang="en-US"/>
              <a:t>THINK</a:t>
            </a:r>
            <a:r>
              <a:rPr i="1" lang="en-US"/>
              <a:t> Characters take part in plot events. Like stories, plays have main events, problems, and resolutions. These events have effects on characters. </a:t>
            </a:r>
            <a:endParaRPr/>
          </a:p>
          <a:p>
            <a:pPr indent="-228600" lvl="1" marL="685800" rtl="0" algn="l">
              <a:lnSpc>
                <a:spcPct val="100000"/>
              </a:lnSpc>
              <a:spcBef>
                <a:spcPts val="0"/>
              </a:spcBef>
              <a:spcAft>
                <a:spcPts val="0"/>
              </a:spcAft>
              <a:buSzPts val="1200"/>
              <a:buFont typeface="Arial"/>
              <a:buChar char="•"/>
            </a:pPr>
            <a:r>
              <a:rPr i="0" lang="en-US"/>
              <a:t>LOOK</a:t>
            </a:r>
            <a:r>
              <a:rPr i="1" lang="en-US"/>
              <a:t> Characters look a certain way. When a play is acted out on stage, you can see each character.</a:t>
            </a:r>
            <a:endParaRPr/>
          </a:p>
          <a:p>
            <a:pPr indent="-228600" lvl="0" marL="228600" rtl="0" algn="l">
              <a:lnSpc>
                <a:spcPct val="100000"/>
              </a:lnSpc>
              <a:spcBef>
                <a:spcPts val="0"/>
              </a:spcBef>
              <a:spcAft>
                <a:spcPts val="0"/>
              </a:spcAft>
              <a:buSzPts val="1200"/>
              <a:buFont typeface="Calibri"/>
              <a:buAutoNum type="arabicPeriod"/>
            </a:pPr>
            <a:r>
              <a:rPr lang="en-US"/>
              <a:t>Knowing about the characters is important to understanding a play. By discussing characters, you can gain a much deeper understanding of the play.</a:t>
            </a:r>
            <a:endParaRPr/>
          </a:p>
          <a:p>
            <a:pPr indent="-228600" lvl="0" marL="228600" rtl="0" algn="l">
              <a:lnSpc>
                <a:spcPct val="100000"/>
              </a:lnSpc>
              <a:spcBef>
                <a:spcPts val="0"/>
              </a:spcBef>
              <a:spcAft>
                <a:spcPts val="0"/>
              </a:spcAft>
              <a:buSzPts val="1200"/>
              <a:buFont typeface="Calibri"/>
              <a:buAutoNum type="arabicPeriod"/>
            </a:pPr>
            <a:r>
              <a:rPr lang="en-US"/>
              <a:t>Model for students how to reflect on and discuss one of the characters in the play they just read. First, show students how to raise questions about a character. Then model how to answer them. </a:t>
            </a:r>
            <a:r>
              <a:rPr i="1" lang="en-US"/>
              <a:t>One character in the play is Jenna. What does Jenna say in the play? Which events have an effect on her? What does Jenna look like? What is she wearing? Jenna says she wants to play outside. She is sad because she can’t go outside in the rain. Mom talks to Jenna about rain, and this makes Jenna like the rain! Jenna is a girl; she has blonde hair and wears a red shirt.</a:t>
            </a:r>
            <a:endParaRPr/>
          </a:p>
          <a:p>
            <a:pPr indent="-228600" lvl="0" marL="228600" rtl="0" algn="l">
              <a:lnSpc>
                <a:spcPct val="100000"/>
              </a:lnSpc>
              <a:spcBef>
                <a:spcPts val="0"/>
              </a:spcBef>
              <a:spcAft>
                <a:spcPts val="0"/>
              </a:spcAft>
              <a:buSzPts val="1200"/>
              <a:buFont typeface="Calibri"/>
              <a:buAutoNum type="arabicPeriod"/>
            </a:pPr>
            <a:r>
              <a:rPr lang="en-US"/>
              <a:t>Remind students that the play has other characters, too. Ask them to practice by discussing Jenna further. Prompt students to discuss Jenna by asking and answering questions about her.</a:t>
            </a:r>
            <a:endParaRPr i="1" sz="1200">
              <a:latin typeface="Calibri"/>
              <a:ea typeface="Calibri"/>
              <a:cs typeface="Calibri"/>
              <a:sym typeface="Calibri"/>
            </a:endParaRPr>
          </a:p>
        </p:txBody>
      </p:sp>
      <p:sp>
        <p:nvSpPr>
          <p:cNvPr id="571" name="Google Shape;571;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Remind students that syllables are the beats we can hear in words. </a:t>
            </a:r>
            <a:r>
              <a:rPr i="1" lang="en-US"/>
              <a:t>Today we are going to practice breaking apart and putting together word parts</a:t>
            </a:r>
            <a:r>
              <a:rPr lang="en-US"/>
              <a:t>. Hold up pictures of the sea and a horse. </a:t>
            </a:r>
            <a:r>
              <a:rPr i="1" lang="en-US"/>
              <a:t>This is a picture of the sea. This is a picture of a horse. Watch as I put the two parts together to say my word. </a:t>
            </a:r>
            <a:r>
              <a:rPr i="0" lang="en-US"/>
              <a:t>Hold the pictures together</a:t>
            </a:r>
            <a:r>
              <a:rPr i="1" lang="en-US"/>
              <a:t>. My word is seahorse. Now I will segment the word, or break it into parts again</a:t>
            </a:r>
            <a:r>
              <a:rPr lang="en-US"/>
              <a:t>. </a:t>
            </a:r>
            <a:r>
              <a:rPr i="1" lang="en-US"/>
              <a:t>Pull the pictures apart. The word parts are sea and horse</a:t>
            </a:r>
            <a:r>
              <a:rPr lang="en-US"/>
              <a:t>. Have students blend and segment the syllables in seahorse as you put the pictures together and pull them apart.</a:t>
            </a:r>
            <a:endParaRPr/>
          </a:p>
          <a:p>
            <a:pPr indent="-256032" lvl="0" marL="256032" rtl="0" algn="l">
              <a:lnSpc>
                <a:spcPct val="100000"/>
              </a:lnSpc>
              <a:spcBef>
                <a:spcPts val="0"/>
              </a:spcBef>
              <a:spcAft>
                <a:spcPts val="0"/>
              </a:spcAft>
              <a:buSzPts val="1200"/>
              <a:buFont typeface="Calibri"/>
              <a:buAutoNum type="arabicPeriod"/>
            </a:pPr>
            <a:r>
              <a:rPr lang="en-US"/>
              <a:t>Tell students that now they will play a game. Give two volunteers a picture of a sun and a flower. Ask students to guess what word the word parts might make together. Then have the volunteers put their pictures together as students blend the syllables to say the multisyllabic word. Have the volunteers pull the pictures apart as students segment the syllables. Continue with these pictures: jelly, fish; basket, ball; butter, fly.</a:t>
            </a:r>
            <a:endParaRPr sz="1200">
              <a:latin typeface="Calibri"/>
              <a:ea typeface="Calibri"/>
              <a:cs typeface="Calibri"/>
              <a:sym typeface="Calibri"/>
            </a:endParaRPr>
          </a:p>
        </p:txBody>
      </p:sp>
      <p:sp>
        <p:nvSpPr>
          <p:cNvPr id="111" name="Google Shape;11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Read aloud the Close Read note on p. 181. Help students understand that the icons show who is saying the words on the page.  DOK 2</a:t>
            </a:r>
            <a:endParaRPr i="0" sz="1200">
              <a:latin typeface="Calibri"/>
              <a:ea typeface="Calibri"/>
              <a:cs typeface="Calibri"/>
              <a:sym typeface="Calibri"/>
            </a:endParaRPr>
          </a:p>
        </p:txBody>
      </p:sp>
      <p:sp>
        <p:nvSpPr>
          <p:cNvPr id="583" name="Google Shape;583;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Say to students, One of the characters in the play is Jenna. Can you find one thing that Jenna says? Have them underline what Jenna says on p. 185.  DOK 1</a:t>
            </a:r>
            <a:endParaRPr i="0" sz="1200">
              <a:latin typeface="Calibri"/>
              <a:ea typeface="Calibri"/>
              <a:cs typeface="Calibri"/>
              <a:sym typeface="Calibri"/>
            </a:endParaRPr>
          </a:p>
        </p:txBody>
      </p:sp>
      <p:sp>
        <p:nvSpPr>
          <p:cNvPr id="596" name="Google Shape;596;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use the strategies for identifying and discussing the characters in a drama.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p. 190 in the Student Interactive.</a:t>
            </a:r>
            <a:endParaRPr/>
          </a:p>
        </p:txBody>
      </p:sp>
      <p:sp>
        <p:nvSpPr>
          <p:cNvPr id="609" name="Google Shape;609;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Remind students that authors write texts for different reasons. The reason an author writes a text is called the author’s purpose.</a:t>
            </a:r>
            <a:endParaRPr/>
          </a:p>
          <a:p>
            <a:pPr indent="-228600" lvl="1" marL="685800" rtl="0" algn="l">
              <a:lnSpc>
                <a:spcPct val="100000"/>
              </a:lnSpc>
              <a:spcBef>
                <a:spcPts val="0"/>
              </a:spcBef>
              <a:spcAft>
                <a:spcPts val="0"/>
              </a:spcAft>
              <a:buClr>
                <a:srgbClr val="373536"/>
              </a:buClr>
              <a:buSzPts val="1200"/>
              <a:buFont typeface="Arial"/>
              <a:buChar char="•"/>
            </a:pPr>
            <a:r>
              <a:rPr lang="en-US"/>
              <a:t>Informational texts tell facts about a topic.</a:t>
            </a:r>
            <a:endParaRPr/>
          </a:p>
          <a:p>
            <a:pPr indent="-228600" lvl="1" marL="685800" rtl="0" algn="l">
              <a:lnSpc>
                <a:spcPct val="100000"/>
              </a:lnSpc>
              <a:spcBef>
                <a:spcPts val="0"/>
              </a:spcBef>
              <a:spcAft>
                <a:spcPts val="0"/>
              </a:spcAft>
              <a:buClr>
                <a:srgbClr val="373536"/>
              </a:buClr>
              <a:buSzPts val="1200"/>
              <a:buFont typeface="Arial"/>
              <a:buChar char="•"/>
            </a:pPr>
            <a:r>
              <a:rPr lang="en-US"/>
              <a:t>Persuasive texts provide a viewpoint, or opinion, about a topic.</a:t>
            </a:r>
            <a:endParaRPr/>
          </a:p>
          <a:p>
            <a:pPr indent="-228600" lvl="1" marL="685800" rtl="0" algn="l">
              <a:lnSpc>
                <a:spcPct val="100000"/>
              </a:lnSpc>
              <a:spcBef>
                <a:spcPts val="0"/>
              </a:spcBef>
              <a:spcAft>
                <a:spcPts val="0"/>
              </a:spcAft>
              <a:buClr>
                <a:srgbClr val="373536"/>
              </a:buClr>
              <a:buSzPts val="1200"/>
              <a:buFont typeface="Arial"/>
              <a:buChar char="•"/>
            </a:pPr>
            <a:r>
              <a:rPr lang="en-US"/>
              <a:t>Fictional texts tell a story to entertain or teach a lesson.</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Remind students about the play they read (Who Likes Rain?) and ask them to say the author’s purpose for writing it. Guide them to the conclusion that the play was written to entertain.</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p. 195 in the Student Interactive by identifying the author’s purpose and answering the genre-related question.</a:t>
            </a:r>
            <a:endParaRPr i="1"/>
          </a:p>
        </p:txBody>
      </p:sp>
      <p:sp>
        <p:nvSpPr>
          <p:cNvPr id="622" name="Google Shape;622;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Write this sentence on the board: I like my pet. Tell students that this is a sentence, and read it aloud. Point out the spaces between the words and the period at the end. </a:t>
            </a:r>
            <a:endParaRPr/>
          </a:p>
          <a:p>
            <a:pPr indent="-228600" lvl="0" marL="228600" rtl="0" algn="l">
              <a:lnSpc>
                <a:spcPct val="100000"/>
              </a:lnSpc>
              <a:spcBef>
                <a:spcPts val="0"/>
              </a:spcBef>
              <a:spcAft>
                <a:spcPts val="0"/>
              </a:spcAft>
              <a:buSzPts val="1200"/>
              <a:buFont typeface="Calibri"/>
              <a:buAutoNum type="arabicPeriod"/>
            </a:pPr>
            <a:r>
              <a:rPr lang="en-US"/>
              <a:t>Write this sentence on the board: My pet is a cat. As you write, describe your strokes and point out each space. Say: </a:t>
            </a:r>
            <a:r>
              <a:rPr i="1" lang="en-US"/>
              <a:t>This is a sentence. A sentence begins with a capital letter and ends with a period. Each word in a sentence is separated from the others by a space. Each letter is formed correctly</a:t>
            </a:r>
            <a:r>
              <a:rPr lang="en-US"/>
              <a:t>.</a:t>
            </a:r>
            <a:endParaRPr/>
          </a:p>
          <a:p>
            <a:pPr indent="-228600" lvl="0" marL="228600" rtl="0" algn="l">
              <a:lnSpc>
                <a:spcPct val="100000"/>
              </a:lnSpc>
              <a:spcBef>
                <a:spcPts val="0"/>
              </a:spcBef>
              <a:spcAft>
                <a:spcPts val="0"/>
              </a:spcAft>
              <a:buSzPts val="1200"/>
              <a:buFont typeface="Calibri"/>
              <a:buAutoNum type="arabicPeriod"/>
            </a:pPr>
            <a:r>
              <a:rPr lang="en-US"/>
              <a:t>Have students use Handwriting p. 277 in the Resource Download Center to practice writing simple words and sentences. Remind students to form letters accurately and include spaces between words. </a:t>
            </a:r>
            <a:r>
              <a:rPr b="1" i="0" lang="en-US" sz="1200" u="none" strike="noStrike">
                <a:solidFill>
                  <a:srgbClr val="373536"/>
                </a:solidFill>
                <a:latin typeface="Calibri"/>
                <a:ea typeface="Calibri"/>
                <a:cs typeface="Calibri"/>
                <a:sym typeface="Calibri"/>
              </a:rPr>
              <a:t>Click path: Realize -&gt; Table of Contents -&gt; Resource Download Center -&gt; Handwriting Practice -&gt; U5W5L3 Handwriting Practice </a:t>
            </a:r>
            <a:endParaRPr/>
          </a:p>
        </p:txBody>
      </p:sp>
      <p:sp>
        <p:nvSpPr>
          <p:cNvPr id="635" name="Google Shape;635;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When authors are finalizing their work, they plan a celebration. The celebration may be a public reading. Using what they learned this week, students will continue to revise their work and prepare for a celebration of their writing.</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As a class, make a Writing Checklist that students can refer to as they edit and finalize their books. Checklists should incorporate what students learned in this unit. Question and answer books should include</a:t>
            </a:r>
            <a:endParaRPr/>
          </a:p>
          <a:p>
            <a:pPr indent="-228600" lvl="1" marL="685800" rtl="0" algn="l">
              <a:lnSpc>
                <a:spcPct val="100000"/>
              </a:lnSpc>
              <a:spcBef>
                <a:spcPts val="0"/>
              </a:spcBef>
              <a:spcAft>
                <a:spcPts val="0"/>
              </a:spcAft>
              <a:buClr>
                <a:srgbClr val="373536"/>
              </a:buClr>
              <a:buSzPts val="1200"/>
              <a:buFont typeface="Arial"/>
              <a:buChar char="•"/>
            </a:pPr>
            <a:r>
              <a:rPr lang="en-US"/>
              <a:t>questions that use the 5 Ws and the H. </a:t>
            </a:r>
            <a:endParaRPr/>
          </a:p>
          <a:p>
            <a:pPr indent="-228600" lvl="1" marL="685800" rtl="0" algn="l">
              <a:lnSpc>
                <a:spcPct val="100000"/>
              </a:lnSpc>
              <a:spcBef>
                <a:spcPts val="0"/>
              </a:spcBef>
              <a:spcAft>
                <a:spcPts val="0"/>
              </a:spcAft>
              <a:buClr>
                <a:srgbClr val="373536"/>
              </a:buClr>
              <a:buSzPts val="1200"/>
              <a:buFont typeface="Arial"/>
              <a:buChar char="•"/>
            </a:pPr>
            <a:r>
              <a:rPr lang="en-US"/>
              <a:t>answers that give information about a topic. </a:t>
            </a:r>
            <a:endParaRPr/>
          </a:p>
          <a:p>
            <a:pPr indent="-228600" lvl="1" marL="685800" rtl="0" algn="l">
              <a:lnSpc>
                <a:spcPct val="100000"/>
              </a:lnSpc>
              <a:spcBef>
                <a:spcPts val="0"/>
              </a:spcBef>
              <a:spcAft>
                <a:spcPts val="0"/>
              </a:spcAft>
              <a:buClr>
                <a:srgbClr val="373536"/>
              </a:buClr>
              <a:buSzPts val="1200"/>
              <a:buFont typeface="Arial"/>
              <a:buChar char="•"/>
            </a:pPr>
            <a:r>
              <a:rPr lang="en-US"/>
              <a:t>an introduction that describes the topic. </a:t>
            </a:r>
            <a:endParaRPr/>
          </a:p>
          <a:p>
            <a:pPr indent="-228600" lvl="1" marL="685800" rtl="0" algn="l">
              <a:lnSpc>
                <a:spcPct val="100000"/>
              </a:lnSpc>
              <a:spcBef>
                <a:spcPts val="0"/>
              </a:spcBef>
              <a:spcAft>
                <a:spcPts val="0"/>
              </a:spcAft>
              <a:buClr>
                <a:srgbClr val="373536"/>
              </a:buClr>
              <a:buSzPts val="1200"/>
              <a:buFont typeface="Arial"/>
              <a:buChar char="•"/>
            </a:pPr>
            <a:r>
              <a:rPr lang="en-US"/>
              <a:t>a conclusion that reminds readers about the topic.</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This unit’s Writing Checklist can also include: </a:t>
            </a:r>
            <a:endParaRPr/>
          </a:p>
          <a:p>
            <a:pPr indent="-228600" lvl="1" marL="685800" rtl="0" algn="l">
              <a:lnSpc>
                <a:spcPct val="100000"/>
              </a:lnSpc>
              <a:spcBef>
                <a:spcPts val="0"/>
              </a:spcBef>
              <a:spcAft>
                <a:spcPts val="0"/>
              </a:spcAft>
              <a:buClr>
                <a:srgbClr val="373536"/>
              </a:buClr>
              <a:buSzPts val="1200"/>
              <a:buFont typeface="Arial"/>
              <a:buChar char="•"/>
            </a:pPr>
            <a:r>
              <a:rPr lang="en-US"/>
              <a:t>edit for spelling </a:t>
            </a:r>
            <a:endParaRPr/>
          </a:p>
          <a:p>
            <a:pPr indent="-228600" lvl="1" marL="685800" rtl="0" algn="l">
              <a:lnSpc>
                <a:spcPct val="100000"/>
              </a:lnSpc>
              <a:spcBef>
                <a:spcPts val="0"/>
              </a:spcBef>
              <a:spcAft>
                <a:spcPts val="0"/>
              </a:spcAft>
              <a:buClr>
                <a:srgbClr val="373536"/>
              </a:buClr>
              <a:buSzPts val="1200"/>
              <a:buFont typeface="Arial"/>
              <a:buChar char="•"/>
            </a:pPr>
            <a:r>
              <a:rPr lang="en-US"/>
              <a:t>edit for action words</a:t>
            </a:r>
            <a:endParaRPr/>
          </a:p>
          <a:p>
            <a:pPr indent="-228600" lvl="1" marL="685800" rtl="0" algn="l">
              <a:lnSpc>
                <a:spcPct val="100000"/>
              </a:lnSpc>
              <a:spcBef>
                <a:spcPts val="0"/>
              </a:spcBef>
              <a:spcAft>
                <a:spcPts val="0"/>
              </a:spcAft>
              <a:buClr>
                <a:srgbClr val="373536"/>
              </a:buClr>
              <a:buSzPts val="1200"/>
              <a:buFont typeface="Arial"/>
              <a:buChar char="•"/>
            </a:pPr>
            <a:r>
              <a:rPr lang="en-US"/>
              <a:t>add details to graphics and text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Before displaying the checklist, read through it as a class and answer any questions students may have. Remind students to refer to it as they revise.</a:t>
            </a:r>
            <a:endParaRPr i="1"/>
          </a:p>
        </p:txBody>
      </p:sp>
      <p:sp>
        <p:nvSpPr>
          <p:cNvPr id="647" name="Google Shape;647;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to use the checklist to revise the books they wrote during this unit. </a:t>
            </a:r>
            <a:endParaRPr/>
          </a:p>
          <a:p>
            <a:pPr indent="-228600" lvl="0" marL="228600" rtl="0" algn="l">
              <a:lnSpc>
                <a:spcPct val="100000"/>
              </a:lnSpc>
              <a:spcBef>
                <a:spcPts val="0"/>
              </a:spcBef>
              <a:spcAft>
                <a:spcPts val="0"/>
              </a:spcAft>
              <a:buSzPts val="1200"/>
              <a:buFont typeface="Calibri"/>
              <a:buAutoNum type="arabicPeriod"/>
            </a:pPr>
            <a:r>
              <a:rPr lang="en-US" sz="1200">
                <a:latin typeface="Calibri"/>
                <a:ea typeface="Calibri"/>
                <a:cs typeface="Calibri"/>
                <a:sym typeface="Calibri"/>
              </a:rPr>
              <a:t>Writing Support</a:t>
            </a:r>
            <a:endParaRPr/>
          </a:p>
          <a:p>
            <a:pPr indent="-228600" lvl="1" marL="685800" rtl="0" algn="l">
              <a:lnSpc>
                <a:spcPct val="100000"/>
              </a:lnSpc>
              <a:spcBef>
                <a:spcPts val="0"/>
              </a:spcBef>
              <a:spcAft>
                <a:spcPts val="0"/>
              </a:spcAft>
              <a:buSzPts val="1200"/>
              <a:buFont typeface="Arial"/>
              <a:buChar char="•"/>
            </a:pPr>
            <a:r>
              <a:rPr lang="en-US"/>
              <a:t>Modeled - As you look through student work, model using the checklist to revise. </a:t>
            </a:r>
            <a:endParaRPr/>
          </a:p>
          <a:p>
            <a:pPr indent="-228600" lvl="1" marL="685800" rtl="0" algn="l">
              <a:lnSpc>
                <a:spcPct val="100000"/>
              </a:lnSpc>
              <a:spcBef>
                <a:spcPts val="0"/>
              </a:spcBef>
              <a:spcAft>
                <a:spcPts val="0"/>
              </a:spcAft>
              <a:buSzPts val="1200"/>
              <a:buFont typeface="Arial"/>
              <a:buChar char="•"/>
            </a:pPr>
            <a:r>
              <a:rPr lang="en-US"/>
              <a:t>Shared - Have students identify how their work can be revised as they refer to the checklist.</a:t>
            </a:r>
            <a:endParaRPr/>
          </a:p>
          <a:p>
            <a:pPr indent="-228600" lvl="1" marL="685800" rtl="0" algn="l">
              <a:lnSpc>
                <a:spcPct val="100000"/>
              </a:lnSpc>
              <a:spcBef>
                <a:spcPts val="0"/>
              </a:spcBef>
              <a:spcAft>
                <a:spcPts val="0"/>
              </a:spcAft>
              <a:buSzPts val="1200"/>
              <a:buFont typeface="Arial"/>
              <a:buChar char="•"/>
            </a:pPr>
            <a:r>
              <a:rPr lang="en-US"/>
              <a:t>Guided - Prompt students to read the sentences in their books and direct them to the checklist to revise.</a:t>
            </a:r>
            <a:endParaRPr sz="1200">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lang="en-US"/>
              <a:t>Students who demonstrate understanding should work to finalize their question and answer books.</a:t>
            </a:r>
            <a:endParaRPr sz="1200">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lang="en-US"/>
              <a:t>Call on a few students to share something they revised. Tell students to discuss why it is important for writers to add details and check for spelling and to use a checklist before publishing their books.</a:t>
            </a:r>
            <a:endParaRPr sz="1200">
              <a:latin typeface="Calibri"/>
              <a:ea typeface="Calibri"/>
              <a:cs typeface="Calibri"/>
              <a:sym typeface="Calibri"/>
            </a:endParaRPr>
          </a:p>
        </p:txBody>
      </p:sp>
      <p:sp>
        <p:nvSpPr>
          <p:cNvPr id="659" name="Google Shape;659;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words with short vowel sounds and blends can be easy to spell because they often follow rules.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write the following words, as you isolate each phoneme: brim—/b/ /r/ /i/ /m/; drip—/d/ /r/ /i/ /p/; not—/n/ /o/ t/; beg—/b/ /e/ /g/.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complete Spell Words p. 282 from the Resource Download Center. </a:t>
            </a:r>
            <a:r>
              <a:rPr b="1" i="0" lang="en-US" u="none" strike="noStrike">
                <a:solidFill>
                  <a:srgbClr val="000000"/>
                </a:solidFill>
                <a:latin typeface="Calibri"/>
                <a:ea typeface="Calibri"/>
                <a:cs typeface="Calibri"/>
                <a:sym typeface="Calibri"/>
              </a:rPr>
              <a:t>Click path: Table of Contents -&gt; Resource Download Center -&gt; Spelling -&gt; U5W5L3</a:t>
            </a:r>
            <a:endParaRPr b="0" i="0" sz="1200" u="none" strike="noStrike">
              <a:solidFill>
                <a:srgbClr val="373536"/>
              </a:solidFill>
              <a:latin typeface="Calibri"/>
              <a:ea typeface="Calibri"/>
              <a:cs typeface="Calibri"/>
              <a:sym typeface="Calibri"/>
            </a:endParaRPr>
          </a:p>
        </p:txBody>
      </p:sp>
      <p:sp>
        <p:nvSpPr>
          <p:cNvPr id="672" name="Google Shape;672;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there are many ways to expand a sentence. Adding a prepositional phrase to a sentence is a good way to add more information to it. Say the sentence: I want to eat lunch. Then tell students that you are going to expand the sentence. Say: </a:t>
            </a:r>
            <a:r>
              <a:rPr i="1" lang="en-US"/>
              <a:t>Here are some ways I can expand my sentence</a:t>
            </a:r>
            <a:r>
              <a:rPr lang="en-US"/>
              <a:t>: </a:t>
            </a:r>
            <a:endParaRPr/>
          </a:p>
          <a:p>
            <a:pPr indent="-228600" lvl="1" marL="685800" rtl="0" algn="l">
              <a:lnSpc>
                <a:spcPct val="100000"/>
              </a:lnSpc>
              <a:spcBef>
                <a:spcPts val="0"/>
              </a:spcBef>
              <a:spcAft>
                <a:spcPts val="0"/>
              </a:spcAft>
              <a:buClr>
                <a:srgbClr val="000000"/>
              </a:buClr>
              <a:buSzPts val="1200"/>
              <a:buFont typeface="Arial"/>
              <a:buChar char="•"/>
            </a:pPr>
            <a:r>
              <a:rPr i="1" lang="en-US"/>
              <a:t>I want to eat lunch at home. </a:t>
            </a:r>
            <a:endParaRPr/>
          </a:p>
          <a:p>
            <a:pPr indent="-228600" lvl="1" marL="685800" rtl="0" algn="l">
              <a:lnSpc>
                <a:spcPct val="100000"/>
              </a:lnSpc>
              <a:spcBef>
                <a:spcPts val="0"/>
              </a:spcBef>
              <a:spcAft>
                <a:spcPts val="0"/>
              </a:spcAft>
              <a:buClr>
                <a:srgbClr val="000000"/>
              </a:buClr>
              <a:buSzPts val="1200"/>
              <a:buFont typeface="Arial"/>
              <a:buChar char="•"/>
            </a:pPr>
            <a:r>
              <a:rPr i="1" lang="en-US"/>
              <a:t>I want to eat lunch at school. </a:t>
            </a:r>
            <a:endParaRPr/>
          </a:p>
          <a:p>
            <a:pPr indent="-228600" lvl="1" marL="685800" rtl="0" algn="l">
              <a:lnSpc>
                <a:spcPct val="100000"/>
              </a:lnSpc>
              <a:spcBef>
                <a:spcPts val="0"/>
              </a:spcBef>
              <a:spcAft>
                <a:spcPts val="0"/>
              </a:spcAft>
              <a:buClr>
                <a:srgbClr val="000000"/>
              </a:buClr>
              <a:buSzPts val="1200"/>
              <a:buFont typeface="Arial"/>
              <a:buChar char="•"/>
            </a:pPr>
            <a:r>
              <a:rPr i="1" lang="en-US"/>
              <a:t>I want to eat lunch with my friend. </a:t>
            </a:r>
            <a:endParaRPr/>
          </a:p>
          <a:p>
            <a:pPr indent="-228600" lvl="1" marL="685800" rtl="0" algn="l">
              <a:lnSpc>
                <a:spcPct val="100000"/>
              </a:lnSpc>
              <a:spcBef>
                <a:spcPts val="0"/>
              </a:spcBef>
              <a:spcAft>
                <a:spcPts val="0"/>
              </a:spcAft>
              <a:buClr>
                <a:srgbClr val="000000"/>
              </a:buClr>
              <a:buSzPts val="1200"/>
              <a:buFont typeface="Arial"/>
              <a:buChar char="•"/>
            </a:pPr>
            <a:r>
              <a:rPr i="1" lang="en-US"/>
              <a:t>I want to eat lunch near a mountain!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Introduce students to another sentence stem that can be expanded: I had fun. Model expanding this sentence for students by saying: </a:t>
            </a:r>
            <a:r>
              <a:rPr i="1" lang="en-US"/>
              <a:t>I had fun at the party</a:t>
            </a:r>
            <a:r>
              <a:rPr lang="en-US"/>
              <a:t>. Prompt students to attempt their own expansions of the sentence, I had fun.</a:t>
            </a:r>
            <a:endParaRPr b="0" i="0" sz="1200" u="none" strike="noStrike">
              <a:solidFill>
                <a:srgbClr val="373536"/>
              </a:solidFill>
              <a:latin typeface="Calibri"/>
              <a:ea typeface="Calibri"/>
              <a:cs typeface="Calibri"/>
              <a:sym typeface="Calibri"/>
            </a:endParaRPr>
          </a:p>
        </p:txBody>
      </p:sp>
      <p:sp>
        <p:nvSpPr>
          <p:cNvPr id="686" name="Google Shape;686;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9" name="Google Shape;699;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Hold up the Ll Alphabet Card. </a:t>
            </a:r>
            <a:r>
              <a:rPr i="1" lang="en-US"/>
              <a:t>What sound do you hear at the beginning of lemon?</a:t>
            </a:r>
            <a:r>
              <a:rPr lang="en-US"/>
              <a:t> (/l/) </a:t>
            </a:r>
            <a:r>
              <a:rPr i="1" lang="en-US"/>
              <a:t>What letter spells the sound /l/? </a:t>
            </a:r>
            <a:r>
              <a:rPr lang="en-US"/>
              <a:t>(the letter l) </a:t>
            </a:r>
            <a:r>
              <a:rPr i="1" lang="en-US"/>
              <a:t>Now let’s practice reading words with /l/ spelled l.</a:t>
            </a:r>
            <a:r>
              <a:rPr lang="en-US"/>
              <a:t> Write the words late, lap, and lot on the board. These words have the sound /l/ spelled l. Circle the l in each word. Have students read the list. Repeat the activity to identify and match the sound /n/ with the letters Nn. Use the Nn Alphabet Card and these words: note, not, net. </a:t>
            </a:r>
            <a:r>
              <a:rPr b="1" lang="en-US"/>
              <a:t>Click path -&gt; Table of Contents -&gt; Unit 5 Week 5 Drama  -&gt; Lesson 1</a:t>
            </a:r>
            <a:endParaRPr/>
          </a:p>
          <a:p>
            <a:pPr indent="-228600" lvl="0" marL="228600" rtl="0" algn="l">
              <a:lnSpc>
                <a:spcPct val="100000"/>
              </a:lnSpc>
              <a:spcBef>
                <a:spcPts val="0"/>
              </a:spcBef>
              <a:spcAft>
                <a:spcPts val="0"/>
              </a:spcAft>
              <a:buSzPts val="1200"/>
              <a:buFont typeface="Calibri"/>
              <a:buAutoNum type="arabicPeriod"/>
            </a:pPr>
            <a:r>
              <a:rPr lang="en-US"/>
              <a:t>Continue the routine with the following words: lamp, name, nest, land, lit, nod.</a:t>
            </a:r>
            <a:endParaRPr/>
          </a:p>
          <a:p>
            <a:pPr indent="-228600" lvl="0" marL="228600" rtl="0" algn="l">
              <a:lnSpc>
                <a:spcPct val="100000"/>
              </a:lnSpc>
              <a:spcBef>
                <a:spcPts val="0"/>
              </a:spcBef>
              <a:spcAft>
                <a:spcPts val="0"/>
              </a:spcAft>
              <a:buSzPts val="1200"/>
              <a:buFont typeface="Calibri"/>
              <a:buAutoNum type="arabicPeriod"/>
            </a:pPr>
            <a:r>
              <a:rPr lang="en-US"/>
              <a:t>Have students look at p. 166 in the Student Interactive. Have them read the sentences. </a:t>
            </a:r>
            <a:r>
              <a:rPr i="1" lang="en-US"/>
              <a:t>Now you will circle the words that have /l/ spelled l and underline the words that have /n/ spelled n</a:t>
            </a:r>
            <a:r>
              <a:rPr lang="en-US"/>
              <a:t>. Have students circle and underline the words, and then have them read the sentences again. </a:t>
            </a:r>
            <a:endParaRPr/>
          </a:p>
        </p:txBody>
      </p:sp>
      <p:sp>
        <p:nvSpPr>
          <p:cNvPr id="124" name="Google Shape;12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9" name="Google Shape;709;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lang="en-US"/>
              <a:t>Have students turn to p. 170 in the Student Interactive. </a:t>
            </a:r>
            <a:r>
              <a:rPr i="1" lang="en-US"/>
              <a:t>We are going to read a story today about some people who go out in the rain</a:t>
            </a:r>
            <a:r>
              <a:rPr lang="en-US"/>
              <a:t>. Point to the title of the story. </a:t>
            </a:r>
            <a:r>
              <a:rPr i="1" lang="en-US"/>
              <a:t>The title is Going Out. In this story, we will read words that have the sounds /l/, /n/, /r/, and /z/.</a:t>
            </a:r>
            <a:endParaRPr/>
          </a:p>
          <a:p>
            <a:pPr indent="-256032" lvl="0" marL="256032" rtl="0" algn="l">
              <a:lnSpc>
                <a:spcPct val="100000"/>
              </a:lnSpc>
              <a:spcBef>
                <a:spcPts val="0"/>
              </a:spcBef>
              <a:spcAft>
                <a:spcPts val="0"/>
              </a:spcAft>
              <a:buClr>
                <a:schemeClr val="dk1"/>
              </a:buClr>
              <a:buSzPts val="1200"/>
              <a:buFont typeface="Calibri"/>
              <a:buAutoNum type="arabicPeriod"/>
            </a:pPr>
            <a:r>
              <a:rPr lang="en-US"/>
              <a:t>Remind students of this week’s high-frequency words: new, too, when. Tell them they will practice reading these words in the story Going Out. Display the words. Have students read them with you. </a:t>
            </a:r>
            <a:r>
              <a:rPr i="1" lang="en-US"/>
              <a:t>When you see these words in the story Going Out, you will know how to identify and read them.</a:t>
            </a:r>
            <a:endParaRPr/>
          </a:p>
          <a:p>
            <a:pPr indent="-256032" lvl="0" marL="256032" rtl="0" algn="l">
              <a:lnSpc>
                <a:spcPct val="100000"/>
              </a:lnSpc>
              <a:spcBef>
                <a:spcPts val="0"/>
              </a:spcBef>
              <a:spcAft>
                <a:spcPts val="0"/>
              </a:spcAft>
              <a:buClr>
                <a:schemeClr val="dk1"/>
              </a:buClr>
              <a:buSzPts val="1200"/>
              <a:buFont typeface="Calibri"/>
              <a:buAutoNum type="arabicPeriod"/>
            </a:pPr>
            <a:r>
              <a:rPr lang="en-US"/>
              <a:t>Have students whisper read the story as you listen in. Then have students reread the story with a partner. Listen carefully as they use letter-sound relationships to decode words. Partners should reread the story. This time the other student begins. </a:t>
            </a:r>
            <a:endParaRPr i="1"/>
          </a:p>
          <a:p>
            <a:pPr indent="-256032" lvl="0" marL="256032" rtl="0" algn="l">
              <a:lnSpc>
                <a:spcPct val="100000"/>
              </a:lnSpc>
              <a:spcBef>
                <a:spcPts val="0"/>
              </a:spcBef>
              <a:spcAft>
                <a:spcPts val="0"/>
              </a:spcAft>
              <a:buClr>
                <a:schemeClr val="dk1"/>
              </a:buClr>
              <a:buSzPts val="1200"/>
              <a:buFont typeface="Calibri"/>
              <a:buAutoNum type="arabicPeriod"/>
            </a:pPr>
            <a:r>
              <a:rPr lang="en-US"/>
              <a:t>After students have read the story, review the words with the letter z they read in the sentences on pp. 170–171. Have them underline the words with the letter z and then read the words with you.</a:t>
            </a:r>
            <a:endParaRPr i="1"/>
          </a:p>
        </p:txBody>
      </p:sp>
      <p:sp>
        <p:nvSpPr>
          <p:cNvPr id="710" name="Google Shape;710;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turn to p. 172. </a:t>
            </a:r>
            <a:r>
              <a:rPr i="1" lang="en-US"/>
              <a:t>I see some words with the letter for the sound /n/. Who can tell me which words have the sound /n/? </a:t>
            </a:r>
            <a:r>
              <a:rPr lang="en-US"/>
              <a:t>Students should identify these words: when, not. Have students highlight when and not. Direct students to find and highlight the word with the sound /n/ on p. 173.</a:t>
            </a:r>
            <a:endParaRPr/>
          </a:p>
          <a:p>
            <a:pPr indent="-228600" lvl="0" marL="228600" rtl="0" algn="l">
              <a:lnSpc>
                <a:spcPct val="100000"/>
              </a:lnSpc>
              <a:spcBef>
                <a:spcPts val="0"/>
              </a:spcBef>
              <a:spcAft>
                <a:spcPts val="0"/>
              </a:spcAft>
              <a:buSzPts val="1200"/>
              <a:buFont typeface="Calibri"/>
              <a:buAutoNum type="arabicPeriod"/>
            </a:pPr>
            <a:r>
              <a:rPr lang="en-US"/>
              <a:t>I see two high-frequency words we learned this week on these pages. </a:t>
            </a:r>
            <a:r>
              <a:rPr i="1" lang="en-US"/>
              <a:t>Who can point to the words and read them to me? </a:t>
            </a:r>
            <a:r>
              <a:rPr lang="en-US"/>
              <a:t>Have a volunteer point to and read the words when and too.</a:t>
            </a:r>
            <a:endParaRPr i="0" sz="1200">
              <a:latin typeface="Calibri"/>
              <a:ea typeface="Calibri"/>
              <a:cs typeface="Calibri"/>
              <a:sym typeface="Calibri"/>
            </a:endParaRPr>
          </a:p>
        </p:txBody>
      </p:sp>
      <p:sp>
        <p:nvSpPr>
          <p:cNvPr id="724" name="Google Shape;724;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Readers can think about different parts of a text and synthesize details to create new understandings. That means they put together details they read to come up with a new idea about the text.</a:t>
            </a:r>
            <a:endParaRPr/>
          </a:p>
          <a:p>
            <a:pPr indent="-228600" lvl="1" marL="685800" rtl="0" algn="l">
              <a:lnSpc>
                <a:spcPct val="100000"/>
              </a:lnSpc>
              <a:spcBef>
                <a:spcPts val="0"/>
              </a:spcBef>
              <a:spcAft>
                <a:spcPts val="0"/>
              </a:spcAft>
              <a:buClr>
                <a:schemeClr val="dk1"/>
              </a:buClr>
              <a:buSzPts val="1200"/>
              <a:buFont typeface="Arial"/>
              <a:buChar char="•"/>
            </a:pPr>
            <a:r>
              <a:rPr i="1" lang="en-US"/>
              <a:t>Look through the play. What details can you find about the characters or events? </a:t>
            </a:r>
            <a:endParaRPr/>
          </a:p>
          <a:p>
            <a:pPr indent="-228600" lvl="1" marL="685800" rtl="0" algn="l">
              <a:lnSpc>
                <a:spcPct val="100000"/>
              </a:lnSpc>
              <a:spcBef>
                <a:spcPts val="0"/>
              </a:spcBef>
              <a:spcAft>
                <a:spcPts val="0"/>
              </a:spcAft>
              <a:buClr>
                <a:schemeClr val="dk1"/>
              </a:buClr>
              <a:buSzPts val="1200"/>
              <a:buFont typeface="Arial"/>
              <a:buChar char="•"/>
            </a:pPr>
            <a:r>
              <a:rPr i="1" lang="en-US"/>
              <a:t>Think about the details. What connections can you make?</a:t>
            </a:r>
            <a:endParaRPr/>
          </a:p>
          <a:p>
            <a:pPr indent="-228600" lvl="1" marL="685800" rtl="0" algn="l">
              <a:lnSpc>
                <a:spcPct val="100000"/>
              </a:lnSpc>
              <a:spcBef>
                <a:spcPts val="0"/>
              </a:spcBef>
              <a:spcAft>
                <a:spcPts val="0"/>
              </a:spcAft>
              <a:buClr>
                <a:schemeClr val="dk1"/>
              </a:buClr>
              <a:buSzPts val="1200"/>
              <a:buFont typeface="Arial"/>
              <a:buChar char="•"/>
            </a:pPr>
            <a:r>
              <a:rPr i="1" lang="en-US"/>
              <a:t>Put the details together. What new understanding can you create from the details you found?</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Model for students how to create new understandings for Who Likes Rain? Have students look at the picture of Frank on p. 183 of the Student Interactive. </a:t>
            </a:r>
            <a:r>
              <a:rPr i="1" lang="en-US"/>
              <a:t>Frank is frowning here. I think he must feel sad. He probably feels sad because it is raining outside</a:t>
            </a:r>
            <a:r>
              <a:rPr lang="en-US"/>
              <a:t>. Have students look at the pictures of Frank on pp. 186–187. </a:t>
            </a:r>
            <a:r>
              <a:rPr i="1" lang="en-US"/>
              <a:t>What does Frank look like here? How do you think he feels now? Why do you think he feels that way now? </a:t>
            </a:r>
            <a:r>
              <a:rPr lang="en-US"/>
              <a:t>Listen to students’ responses, and guide them to conclude that Frank is smiling and probably feels happy because he now knows that rain is good.</a:t>
            </a:r>
            <a:endParaRPr i="1" sz="1200">
              <a:latin typeface="Calibri"/>
              <a:ea typeface="Calibri"/>
              <a:cs typeface="Calibri"/>
              <a:sym typeface="Calibri"/>
            </a:endParaRPr>
          </a:p>
        </p:txBody>
      </p:sp>
      <p:sp>
        <p:nvSpPr>
          <p:cNvPr id="736" name="Google Shape;736;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On pp. 182–183 readers can use the words and pictures to figure out how the characters feel. Read aloud the Close Read note and ask students to highlight words that show how Frank and Jenna feel. DOK 2 </a:t>
            </a:r>
            <a:endParaRPr/>
          </a:p>
        </p:txBody>
      </p:sp>
      <p:sp>
        <p:nvSpPr>
          <p:cNvPr id="748" name="Google Shape;748;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Read aloud the Close Read note on p. 187. Have students share how the words help them understand the characters or the story. DOK 2</a:t>
            </a:r>
            <a:endParaRPr/>
          </a:p>
        </p:txBody>
      </p:sp>
      <p:sp>
        <p:nvSpPr>
          <p:cNvPr id="761" name="Google Shape;761;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use the strategies for creating new understandings. </a:t>
            </a:r>
            <a:endParaRPr/>
          </a:p>
          <a:p>
            <a:pPr indent="-228600" lvl="0" marL="228600" rtl="0" algn="l">
              <a:lnSpc>
                <a:spcPct val="100000"/>
              </a:lnSpc>
              <a:spcBef>
                <a:spcPts val="0"/>
              </a:spcBef>
              <a:spcAft>
                <a:spcPts val="0"/>
              </a:spcAft>
              <a:buSzPts val="1200"/>
              <a:buFont typeface="Calibri"/>
              <a:buAutoNum type="arabicPeriod"/>
            </a:pPr>
            <a:r>
              <a:rPr lang="en-US"/>
              <a:t>Have students complete p. 191 of the Student Interactive to demonstrate understanding of how Frank’s and Jenna’s feelings changed over the course of the play.</a:t>
            </a:r>
            <a:endParaRPr sz="1200">
              <a:latin typeface="Calibri"/>
              <a:ea typeface="Calibri"/>
              <a:cs typeface="Calibri"/>
              <a:sym typeface="Calibri"/>
            </a:endParaRPr>
          </a:p>
        </p:txBody>
      </p:sp>
      <p:sp>
        <p:nvSpPr>
          <p:cNvPr id="774" name="Google Shape;774;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One way authors celebrate their writing is to read it aloud. The audience listens attentively and may ask questions after the reading.</a:t>
            </a:r>
            <a:endParaRPr/>
          </a:p>
          <a:p>
            <a:pPr indent="-228600" lvl="0" marL="228600" rtl="0" algn="l">
              <a:lnSpc>
                <a:spcPct val="100000"/>
              </a:lnSpc>
              <a:spcBef>
                <a:spcPts val="0"/>
              </a:spcBef>
              <a:spcAft>
                <a:spcPts val="0"/>
              </a:spcAft>
              <a:buSzPts val="1200"/>
              <a:buFont typeface="Calibri"/>
              <a:buAutoNum type="arabicPeriod"/>
            </a:pPr>
            <a:r>
              <a:rPr lang="en-US"/>
              <a:t>Display a book you have written or a book from the stack. Explain that you will celebrate by reading it aloud to the class. Do a Think Aloud before sharing, recalling what to do when speaking to the class. For example: </a:t>
            </a:r>
            <a:r>
              <a:rPr i="1" lang="en-US"/>
              <a:t>First I’ll introduce myself and read the title of my book. Then I’ll begin reading clearly and loudly so the audience can hear me. Please wait until I finish reading before asking questions or making suggestions.</a:t>
            </a:r>
            <a:endParaRPr/>
          </a:p>
          <a:p>
            <a:pPr indent="-228600" lvl="0" marL="228600" rtl="0" algn="l">
              <a:lnSpc>
                <a:spcPct val="100000"/>
              </a:lnSpc>
              <a:spcBef>
                <a:spcPts val="0"/>
              </a:spcBef>
              <a:spcAft>
                <a:spcPts val="0"/>
              </a:spcAft>
              <a:buSzPts val="1200"/>
              <a:buFont typeface="Calibri"/>
              <a:buAutoNum type="arabicPeriod"/>
            </a:pPr>
            <a:r>
              <a:rPr lang="en-US"/>
              <a:t>Hold up the book and introduce yourself and read the title. Read slowly and clearly. After reading, ask students if they have suggestions or questions about the book. If students have suggestions, accept or reject them, giving reasons for doing so.</a:t>
            </a:r>
            <a:endParaRPr i="1"/>
          </a:p>
          <a:p>
            <a:pPr indent="-228600" lvl="0" marL="228600" rtl="0" algn="l">
              <a:lnSpc>
                <a:spcPct val="100000"/>
              </a:lnSpc>
              <a:spcBef>
                <a:spcPts val="0"/>
              </a:spcBef>
              <a:spcAft>
                <a:spcPts val="0"/>
              </a:spcAft>
              <a:buSzPts val="1200"/>
              <a:buFont typeface="Calibri"/>
              <a:buAutoNum type="arabicPeriod"/>
            </a:pPr>
            <a:r>
              <a:rPr lang="en-US"/>
              <a:t>Have students review the reminders on p. 199 in the Student Interactive. Then have students practice sharing their writing.</a:t>
            </a:r>
            <a:endParaRPr b="1" i="1" sz="1200">
              <a:latin typeface="Calibri"/>
              <a:ea typeface="Calibri"/>
              <a:cs typeface="Calibri"/>
              <a:sym typeface="Calibri"/>
            </a:endParaRPr>
          </a:p>
        </p:txBody>
      </p:sp>
      <p:sp>
        <p:nvSpPr>
          <p:cNvPr id="787" name="Google Shape;787;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9" name="Google Shape;799;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share their writing with the class. </a:t>
            </a:r>
            <a:endParaRPr/>
          </a:p>
          <a:p>
            <a:pPr indent="-228600" lvl="0" marL="228600" rtl="0" algn="l">
              <a:lnSpc>
                <a:spcPct val="100000"/>
              </a:lnSpc>
              <a:spcBef>
                <a:spcPts val="0"/>
              </a:spcBef>
              <a:spcAft>
                <a:spcPts val="0"/>
              </a:spcAft>
              <a:buSzPts val="1200"/>
              <a:buFont typeface="Calibri"/>
              <a:buAutoNum type="arabicPeriod"/>
            </a:pPr>
            <a:r>
              <a:rPr lang="en-US"/>
              <a:t>Prompt students to ask questions and provide positive feedback or suggestions.</a:t>
            </a:r>
            <a:endParaRPr/>
          </a:p>
        </p:txBody>
      </p:sp>
      <p:sp>
        <p:nvSpPr>
          <p:cNvPr id="800" name="Google Shape;800;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recall the previous spelling rules for spelling words with the CCVC consonant blend pattern.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Read the following words and have students spell them: slid, flag, skip, trap, stem.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pairs work together to sort the words according to their spelling rules.</a:t>
            </a:r>
            <a:endParaRPr sz="1200">
              <a:latin typeface="Calibri"/>
              <a:ea typeface="Calibri"/>
              <a:cs typeface="Calibri"/>
              <a:sym typeface="Calibri"/>
            </a:endParaRPr>
          </a:p>
        </p:txBody>
      </p:sp>
      <p:sp>
        <p:nvSpPr>
          <p:cNvPr id="813" name="Google Shape;813;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 name="Google Shape;827;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complete the Turn and Talk activity and the My Turn activity on p. 196 of the Student Interactive.</a:t>
            </a:r>
            <a:endParaRPr sz="1200">
              <a:latin typeface="Calibri"/>
              <a:ea typeface="Calibri"/>
              <a:cs typeface="Calibri"/>
              <a:sym typeface="Calibri"/>
            </a:endParaRPr>
          </a:p>
        </p:txBody>
      </p:sp>
      <p:sp>
        <p:nvSpPr>
          <p:cNvPr id="828" name="Google Shape;828;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look at p. 166 in the Student Interactive. Have them read the sentences. </a:t>
            </a:r>
            <a:r>
              <a:rPr i="1" lang="en-US"/>
              <a:t>Now you will circle the words that have /l/ spelled l and underline the words that have /n/ spelled n</a:t>
            </a:r>
            <a:r>
              <a:rPr lang="en-US"/>
              <a:t>. </a:t>
            </a:r>
            <a:endParaRPr/>
          </a:p>
          <a:p>
            <a:pPr indent="-228600" lvl="0" marL="228600" rtl="0" algn="l">
              <a:lnSpc>
                <a:spcPct val="100000"/>
              </a:lnSpc>
              <a:spcBef>
                <a:spcPts val="0"/>
              </a:spcBef>
              <a:spcAft>
                <a:spcPts val="0"/>
              </a:spcAft>
              <a:buSzPts val="1200"/>
              <a:buFont typeface="Calibri"/>
              <a:buAutoNum type="arabicPeriod"/>
            </a:pPr>
            <a:r>
              <a:rPr lang="en-US"/>
              <a:t>Have students circle and underline the words, and then have them read the sentences again. </a:t>
            </a:r>
            <a:endParaRPr/>
          </a:p>
        </p:txBody>
      </p:sp>
      <p:sp>
        <p:nvSpPr>
          <p:cNvPr id="139" name="Google Shape;139;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0" name="Google Shape;840;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when we change a sound in a word, we make a new word. </a:t>
            </a:r>
            <a:r>
              <a:rPr i="1" lang="en-US"/>
              <a:t>Listen carefully as I say the sounds in the word sand: /s/ /a/ /n/ /d/. What are the sounds you hear in sand? </a:t>
            </a:r>
            <a:r>
              <a:rPr lang="en-US"/>
              <a:t>Students should say /s/ /a/ /n/ /d/. </a:t>
            </a:r>
            <a:r>
              <a:rPr i="1" lang="en-US"/>
              <a:t>Let’s change the beginning sound from /s/ to /b/ to form a new word. Say the word with me: /b/ /a/ /n/ /d/. Now let’s change the middle sound to /e/. Say the new word with me: /b/ /e/ /n/ /d/. Now let’s change the ending sound in bend to /t/. What is the new word?</a:t>
            </a:r>
            <a:r>
              <a:rPr lang="en-US"/>
              <a:t> Students should say bent.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Show students the sun Picture Card. Have them name the picture and say the sounds in the word sun. Then give students directions to substitute phonemes to make the following words: fun, fan, man, mat, met, set, sit. </a:t>
            </a:r>
            <a:r>
              <a:rPr b="1" lang="en-US"/>
              <a:t>Click path -&gt; Table of Contents -&gt; Unit 5 Week 5 Drama  -&gt; Lesson 5</a:t>
            </a:r>
            <a:endParaRPr i="0" sz="1200">
              <a:latin typeface="Calibri"/>
              <a:ea typeface="Calibri"/>
              <a:cs typeface="Calibri"/>
              <a:sym typeface="Calibri"/>
            </a:endParaRPr>
          </a:p>
        </p:txBody>
      </p:sp>
      <p:sp>
        <p:nvSpPr>
          <p:cNvPr id="851" name="Google Shape;851;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today they will read some sentences. </a:t>
            </a:r>
            <a:r>
              <a:rPr i="1" lang="en-US"/>
              <a:t>The sentences you read will all include sound spellings and high-frequency words you already have learned. Then you will match sentences and pictures.</a:t>
            </a:r>
            <a:endParaRPr/>
          </a:p>
          <a:p>
            <a:pPr indent="-228600" lvl="0" marL="228600" rtl="0" algn="l">
              <a:lnSpc>
                <a:spcPct val="100000"/>
              </a:lnSpc>
              <a:spcBef>
                <a:spcPts val="0"/>
              </a:spcBef>
              <a:spcAft>
                <a:spcPts val="0"/>
              </a:spcAft>
              <a:buSzPts val="1200"/>
              <a:buFont typeface="Calibri"/>
              <a:buAutoNum type="arabicPeriod"/>
            </a:pPr>
            <a:r>
              <a:rPr lang="en-US"/>
              <a:t>Write these sentences on the board: I can go on a plane. I can go on a slide. </a:t>
            </a:r>
            <a:r>
              <a:rPr i="1" lang="en-US"/>
              <a:t>Let’s read the sentences together: I can go on a plane. I can go on a slide</a:t>
            </a:r>
            <a:r>
              <a:rPr lang="en-US"/>
              <a:t>. Hold up the slide Picture Card. </a:t>
            </a:r>
            <a:r>
              <a:rPr i="1" lang="en-US"/>
              <a:t>Which sentence matches this picture? </a:t>
            </a:r>
            <a:r>
              <a:rPr lang="en-US"/>
              <a:t>(I can go on a slide.) </a:t>
            </a:r>
            <a:r>
              <a:rPr b="1" lang="en-US"/>
              <a:t>Click path -&gt; Table of Contents -&gt; Unit 5 Week 5 Drama  -&gt; Lesson 5</a:t>
            </a:r>
            <a:endParaRPr/>
          </a:p>
          <a:p>
            <a:pPr indent="-228600" lvl="0" marL="228600" rtl="0" algn="l">
              <a:lnSpc>
                <a:spcPct val="100000"/>
              </a:lnSpc>
              <a:spcBef>
                <a:spcPts val="0"/>
              </a:spcBef>
              <a:spcAft>
                <a:spcPts val="0"/>
              </a:spcAft>
              <a:buSzPts val="1200"/>
              <a:buFont typeface="Calibri"/>
              <a:buAutoNum type="arabicPeriod"/>
            </a:pPr>
            <a:r>
              <a:rPr lang="en-US"/>
              <a:t>Have students turn to p. 174 in the Student Interactive. Read the first two sentences with students. Guide them to put an x in the box next to the sentence that matches the picture.</a:t>
            </a:r>
            <a:endParaRPr/>
          </a:p>
          <a:p>
            <a:pPr indent="-228600" lvl="0" marL="228600" rtl="0" algn="l">
              <a:lnSpc>
                <a:spcPct val="100000"/>
              </a:lnSpc>
              <a:spcBef>
                <a:spcPts val="0"/>
              </a:spcBef>
              <a:spcAft>
                <a:spcPts val="0"/>
              </a:spcAft>
              <a:buSzPts val="1200"/>
              <a:buFont typeface="Calibri"/>
              <a:buAutoNum type="arabicPeriod"/>
            </a:pPr>
            <a:r>
              <a:rPr lang="en-US"/>
              <a:t>Have students finish p. 174 in the Student Interactive.</a:t>
            </a:r>
            <a:endParaRPr i="1"/>
          </a:p>
        </p:txBody>
      </p:sp>
      <p:sp>
        <p:nvSpPr>
          <p:cNvPr id="865" name="Google Shape;865;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finish p. 174 in the Student Interactive.</a:t>
            </a:r>
            <a:endParaRPr/>
          </a:p>
          <a:p>
            <a:pPr indent="-228600" lvl="0" marL="228600" rtl="0" algn="l">
              <a:lnSpc>
                <a:spcPct val="100000"/>
              </a:lnSpc>
              <a:spcBef>
                <a:spcPts val="0"/>
              </a:spcBef>
              <a:spcAft>
                <a:spcPts val="0"/>
              </a:spcAft>
              <a:buSzPts val="1200"/>
              <a:buFont typeface="Calibri"/>
              <a:buAutoNum type="arabicPeriod"/>
            </a:pPr>
            <a:r>
              <a:rPr lang="en-US"/>
              <a:t>Have students look at p. 175 in the Student Interactive. Direct them to complete and read the sentences. </a:t>
            </a:r>
            <a:endParaRPr i="1"/>
          </a:p>
        </p:txBody>
      </p:sp>
      <p:sp>
        <p:nvSpPr>
          <p:cNvPr id="879" name="Google Shape;879;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Remind students that high-frequency words are words that appear over and over in texts. </a:t>
            </a:r>
            <a:endParaRPr/>
          </a:p>
          <a:p>
            <a:pPr indent="-256032" lvl="0" marL="256032" rtl="0" algn="l">
              <a:lnSpc>
                <a:spcPct val="100000"/>
              </a:lnSpc>
              <a:spcBef>
                <a:spcPts val="0"/>
              </a:spcBef>
              <a:spcAft>
                <a:spcPts val="0"/>
              </a:spcAft>
              <a:buSzPts val="1200"/>
              <a:buFont typeface="Calibri"/>
              <a:buAutoNum type="arabicPeriod"/>
            </a:pPr>
            <a:r>
              <a:rPr lang="en-US"/>
              <a:t>Remind them they have learned many of the words this year, and the words will help them become better readers. </a:t>
            </a:r>
            <a:endParaRPr/>
          </a:p>
          <a:p>
            <a:pPr indent="-256032" lvl="0" marL="256032" rtl="0" algn="l">
              <a:lnSpc>
                <a:spcPct val="100000"/>
              </a:lnSpc>
              <a:spcBef>
                <a:spcPts val="0"/>
              </a:spcBef>
              <a:spcAft>
                <a:spcPts val="0"/>
              </a:spcAft>
              <a:buSzPts val="1200"/>
              <a:buFont typeface="Calibri"/>
              <a:buAutoNum type="arabicPeriod"/>
            </a:pPr>
            <a:r>
              <a:rPr lang="en-US"/>
              <a:t>Say the word new and ask students what letters spell the word. </a:t>
            </a:r>
            <a:endParaRPr/>
          </a:p>
          <a:p>
            <a:pPr indent="-256032" lvl="0" marL="256032" rtl="0" algn="l">
              <a:lnSpc>
                <a:spcPct val="100000"/>
              </a:lnSpc>
              <a:spcBef>
                <a:spcPts val="0"/>
              </a:spcBef>
              <a:spcAft>
                <a:spcPts val="0"/>
              </a:spcAft>
              <a:buSzPts val="1200"/>
              <a:buFont typeface="Calibri"/>
              <a:buAutoNum type="arabicPeriod"/>
            </a:pPr>
            <a:r>
              <a:rPr lang="en-US"/>
              <a:t>Have students </a:t>
            </a:r>
            <a:endParaRPr/>
          </a:p>
          <a:p>
            <a:pPr indent="-256032" lvl="1" marL="713232" rtl="0" algn="l">
              <a:lnSpc>
                <a:spcPct val="100000"/>
              </a:lnSpc>
              <a:spcBef>
                <a:spcPts val="0"/>
              </a:spcBef>
              <a:spcAft>
                <a:spcPts val="0"/>
              </a:spcAft>
              <a:buSzPts val="1200"/>
              <a:buFont typeface="Arial"/>
              <a:buChar char="•"/>
            </a:pPr>
            <a:r>
              <a:rPr lang="en-US"/>
              <a:t>say the letters in the word as you write them on the board. </a:t>
            </a:r>
            <a:endParaRPr/>
          </a:p>
          <a:p>
            <a:pPr indent="-256032" lvl="1" marL="713232" rtl="0" algn="l">
              <a:lnSpc>
                <a:spcPct val="100000"/>
              </a:lnSpc>
              <a:spcBef>
                <a:spcPts val="0"/>
              </a:spcBef>
              <a:spcAft>
                <a:spcPts val="0"/>
              </a:spcAft>
              <a:buSzPts val="1200"/>
              <a:buFont typeface="Arial"/>
              <a:buChar char="•"/>
            </a:pPr>
            <a:r>
              <a:rPr lang="en-US"/>
              <a:t>say and spell the word, touching their toes for each letter.</a:t>
            </a:r>
            <a:endParaRPr/>
          </a:p>
          <a:p>
            <a:pPr indent="-256032" lvl="1" marL="713232" rtl="0" algn="l">
              <a:lnSpc>
                <a:spcPct val="100000"/>
              </a:lnSpc>
              <a:spcBef>
                <a:spcPts val="0"/>
              </a:spcBef>
              <a:spcAft>
                <a:spcPts val="0"/>
              </a:spcAft>
              <a:buSzPts val="1200"/>
              <a:buFont typeface="Arial"/>
              <a:buChar char="•"/>
            </a:pPr>
            <a:r>
              <a:rPr lang="en-US"/>
              <a:t>repeat with too and when.</a:t>
            </a:r>
            <a:endParaRPr/>
          </a:p>
        </p:txBody>
      </p:sp>
      <p:sp>
        <p:nvSpPr>
          <p:cNvPr id="893" name="Google Shape;893;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5" name="Google Shape;905;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it is good to talk to others about texts they read. As they talk with others, they can retell, or summarize, a text in a way that preserves meaning. They can also tell how the text is similar to or different from another text they have read.</a:t>
            </a:r>
            <a:endParaRPr/>
          </a:p>
          <a:p>
            <a:pPr indent="-228600" lvl="1" marL="685800" rtl="0" algn="l">
              <a:lnSpc>
                <a:spcPct val="100000"/>
              </a:lnSpc>
              <a:spcBef>
                <a:spcPts val="0"/>
              </a:spcBef>
              <a:spcAft>
                <a:spcPts val="0"/>
              </a:spcAft>
              <a:buClr>
                <a:schemeClr val="dk1"/>
              </a:buClr>
              <a:buSzPts val="1200"/>
              <a:buFont typeface="Arial"/>
              <a:buChar char="•"/>
            </a:pPr>
            <a:r>
              <a:rPr lang="en-US"/>
              <a:t>Tell students that retelling a text means saying all the important things that happen in the text. </a:t>
            </a:r>
            <a:endParaRPr/>
          </a:p>
          <a:p>
            <a:pPr indent="-228600" lvl="1" marL="685800" rtl="0" algn="l">
              <a:lnSpc>
                <a:spcPct val="100000"/>
              </a:lnSpc>
              <a:spcBef>
                <a:spcPts val="0"/>
              </a:spcBef>
              <a:spcAft>
                <a:spcPts val="0"/>
              </a:spcAft>
              <a:buClr>
                <a:schemeClr val="dk1"/>
              </a:buClr>
              <a:buSzPts val="1200"/>
              <a:buFont typeface="Arial"/>
              <a:buChar char="•"/>
            </a:pPr>
            <a:r>
              <a:rPr lang="en-US"/>
              <a:t>Emphasize that retelling, or summarizing, a text makes it easier to see how the text connects to other texts they have read. </a:t>
            </a:r>
            <a:endParaRPr/>
          </a:p>
          <a:p>
            <a:pPr indent="-228600" lvl="1" marL="685800" rtl="0" algn="l">
              <a:lnSpc>
                <a:spcPct val="100000"/>
              </a:lnSpc>
              <a:spcBef>
                <a:spcPts val="0"/>
              </a:spcBef>
              <a:spcAft>
                <a:spcPts val="0"/>
              </a:spcAft>
              <a:buClr>
                <a:schemeClr val="dk1"/>
              </a:buClr>
              <a:buSzPts val="1200"/>
              <a:buFont typeface="Arial"/>
              <a:buChar char="•"/>
            </a:pPr>
            <a:r>
              <a:rPr lang="en-US"/>
              <a:t>Tell students that when they compare two texts, they can tell how the characters, events, or ideas are alike and different.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Model retelling a text to make connections. </a:t>
            </a:r>
            <a:r>
              <a:rPr i="1" lang="en-US"/>
              <a:t>In the play we read, Frank and Jenna are sad because it is raining and they can’t play outside. But then they are happy because they see that rain is good</a:t>
            </a:r>
            <a:r>
              <a:rPr lang="en-US"/>
              <a:t>. Ask students to think about how your retelling connects to other ideas they have encountered in texts this week. </a:t>
            </a:r>
            <a:r>
              <a:rPr i="1" lang="en-US"/>
              <a:t>We have read about how rain can be good in other places this week. Rain is good for Frank and Jenna, and rain is good for elephants, too!</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work together to complete p. 192 of the Student Interactive.</a:t>
            </a:r>
            <a:endParaRPr i="1" sz="1200">
              <a:latin typeface="Calibri"/>
              <a:ea typeface="Calibri"/>
              <a:cs typeface="Calibri"/>
              <a:sym typeface="Calibri"/>
            </a:endParaRPr>
          </a:p>
        </p:txBody>
      </p:sp>
      <p:sp>
        <p:nvSpPr>
          <p:cNvPr id="906" name="Google Shape;906;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8" name="Google Shape;918;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use evidence and ideas from the texts they have read this week to respond to the Weekly Question. </a:t>
            </a:r>
            <a:endParaRPr/>
          </a:p>
          <a:p>
            <a:pPr indent="-228600" lvl="0" marL="228600" rtl="0" algn="l">
              <a:lnSpc>
                <a:spcPct val="100000"/>
              </a:lnSpc>
              <a:spcBef>
                <a:spcPts val="0"/>
              </a:spcBef>
              <a:spcAft>
                <a:spcPts val="0"/>
              </a:spcAft>
              <a:buSzPts val="1200"/>
              <a:buFont typeface="Calibri"/>
              <a:buAutoNum type="arabicPeriod"/>
            </a:pPr>
            <a:r>
              <a:rPr lang="en-US"/>
              <a:t>Tell them to discuss and answer the question in small groups.</a:t>
            </a:r>
            <a:endParaRPr b="1" sz="1200">
              <a:latin typeface="Calibri"/>
              <a:ea typeface="Calibri"/>
              <a:cs typeface="Calibri"/>
              <a:sym typeface="Calibri"/>
            </a:endParaRPr>
          </a:p>
        </p:txBody>
      </p:sp>
      <p:sp>
        <p:nvSpPr>
          <p:cNvPr id="919" name="Google Shape;919;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2" name="Google Shape;932;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Assessments help students and teachers determine what was learned during the unit. Assessments provide information on what skills were learned and what skills may need ongoing practice. This assessment will check what skills were learned about writing question and answer books.</a:t>
            </a:r>
            <a:endParaRPr/>
          </a:p>
          <a:p>
            <a:pPr indent="-228600" lvl="0" marL="228600" rtl="0" algn="l">
              <a:lnSpc>
                <a:spcPct val="100000"/>
              </a:lnSpc>
              <a:spcBef>
                <a:spcPts val="0"/>
              </a:spcBef>
              <a:spcAft>
                <a:spcPts val="0"/>
              </a:spcAft>
              <a:buSzPts val="1200"/>
              <a:buFont typeface="Calibri"/>
              <a:buAutoNum type="arabicPeriod"/>
            </a:pPr>
            <a:r>
              <a:rPr lang="en-US"/>
              <a:t>Have students recall some question and answer books from this unit, either in the mentor stack or a book they wrote.</a:t>
            </a:r>
            <a:endParaRPr/>
          </a:p>
          <a:p>
            <a:pPr indent="-228600" lvl="0" marL="228600" rtl="0" algn="l">
              <a:lnSpc>
                <a:spcPct val="100000"/>
              </a:lnSpc>
              <a:spcBef>
                <a:spcPts val="0"/>
              </a:spcBef>
              <a:spcAft>
                <a:spcPts val="0"/>
              </a:spcAft>
              <a:buSzPts val="1200"/>
              <a:buFont typeface="Calibri"/>
              <a:buAutoNum type="arabicPeriod"/>
            </a:pPr>
            <a:r>
              <a:rPr lang="en-US"/>
              <a:t>Think aloud as you recall the elements of a question and answer book. Remind students that a question and answer book is</a:t>
            </a:r>
            <a:endParaRPr/>
          </a:p>
          <a:p>
            <a:pPr indent="-228600" lvl="1" marL="685800" rtl="0" algn="l">
              <a:lnSpc>
                <a:spcPct val="100000"/>
              </a:lnSpc>
              <a:spcBef>
                <a:spcPts val="0"/>
              </a:spcBef>
              <a:spcAft>
                <a:spcPts val="0"/>
              </a:spcAft>
              <a:buSzPts val="1200"/>
              <a:buFont typeface="Arial"/>
              <a:buChar char="•"/>
            </a:pPr>
            <a:r>
              <a:rPr lang="en-US"/>
              <a:t>a nonfiction book about a single topic.</a:t>
            </a:r>
            <a:endParaRPr/>
          </a:p>
          <a:p>
            <a:pPr indent="-228600" lvl="1" marL="685800" rtl="0" algn="l">
              <a:lnSpc>
                <a:spcPct val="100000"/>
              </a:lnSpc>
              <a:spcBef>
                <a:spcPts val="0"/>
              </a:spcBef>
              <a:spcAft>
                <a:spcPts val="0"/>
              </a:spcAft>
              <a:buSzPts val="1200"/>
              <a:buFont typeface="Arial"/>
              <a:buChar char="•"/>
            </a:pPr>
            <a:r>
              <a:rPr lang="en-US"/>
              <a:t>a text told in a question-and-answer format.</a:t>
            </a:r>
            <a:endParaRPr/>
          </a:p>
          <a:p>
            <a:pPr indent="-228600" lvl="1" marL="685800" rtl="0" algn="l">
              <a:lnSpc>
                <a:spcPct val="100000"/>
              </a:lnSpc>
              <a:spcBef>
                <a:spcPts val="0"/>
              </a:spcBef>
              <a:spcAft>
                <a:spcPts val="0"/>
              </a:spcAft>
              <a:buSzPts val="1200"/>
              <a:buFont typeface="Arial"/>
              <a:buChar char="•"/>
            </a:pPr>
            <a:r>
              <a:rPr lang="en-US"/>
              <a:t>a book that includes both text and graphics.</a:t>
            </a:r>
            <a:endParaRPr/>
          </a:p>
          <a:p>
            <a:pPr indent="-228600" lvl="0" marL="228600" rtl="0" algn="l">
              <a:lnSpc>
                <a:spcPct val="100000"/>
              </a:lnSpc>
              <a:spcBef>
                <a:spcPts val="0"/>
              </a:spcBef>
              <a:spcAft>
                <a:spcPts val="0"/>
              </a:spcAft>
              <a:buSzPts val="1200"/>
              <a:buFont typeface="Calibri"/>
              <a:buAutoNum type="arabicPeriod"/>
            </a:pPr>
            <a:r>
              <a:rPr lang="en-US"/>
              <a:t>Ask students to think about what they have learned from a question and answer book they have read. Engage students in a brief discussion about how question and answer books are organized and formatted.</a:t>
            </a:r>
            <a:endParaRPr i="1"/>
          </a:p>
        </p:txBody>
      </p:sp>
      <p:sp>
        <p:nvSpPr>
          <p:cNvPr id="933" name="Google Shape;933;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3" name="Google Shape;943;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See the unit assessment on p. T403. Inform students that they are going to take a writing assessment. Another form of assessment is to score students’ published writing using the rubric on p. T403.</a:t>
            </a:r>
            <a:endParaRPr/>
          </a:p>
          <a:p>
            <a:pPr indent="-228600" lvl="0" marL="228600" rtl="0" algn="l">
              <a:lnSpc>
                <a:spcPct val="100000"/>
              </a:lnSpc>
              <a:spcBef>
                <a:spcPts val="0"/>
              </a:spcBef>
              <a:spcAft>
                <a:spcPts val="0"/>
              </a:spcAft>
              <a:buSzPts val="1200"/>
              <a:buFont typeface="Calibri"/>
              <a:buAutoNum type="arabicPeriod"/>
            </a:pPr>
            <a:r>
              <a:rPr lang="en-US"/>
              <a:t>Provide students with the assessment prompt. The prompt may be displayed for students or may be printed from SavvasRealize.com.</a:t>
            </a:r>
            <a:endParaRPr i="1"/>
          </a:p>
        </p:txBody>
      </p:sp>
      <p:sp>
        <p:nvSpPr>
          <p:cNvPr id="944" name="Google Shape;944;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5" name="Google Shape;955;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a:t>
            </a:r>
            <a:r>
              <a:rPr b="1" lang="en-US"/>
              <a:t>zip</a:t>
            </a:r>
            <a:r>
              <a:rPr lang="en-US"/>
              <a:t> my jacket when it is cold.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Mike has a broken </a:t>
            </a:r>
            <a:r>
              <a:rPr b="1" lang="en-US"/>
              <a:t>leg</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dad drives, and my mom does </a:t>
            </a:r>
            <a:r>
              <a:rPr b="1" lang="en-US"/>
              <a:t>too</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favorite </a:t>
            </a:r>
            <a:r>
              <a:rPr b="1" lang="en-US"/>
              <a:t>trip</a:t>
            </a:r>
            <a:r>
              <a:rPr lang="en-US"/>
              <a:t> is to the lake.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Put the book </a:t>
            </a:r>
            <a:r>
              <a:rPr b="1" lang="en-US"/>
              <a:t>on</a:t>
            </a:r>
            <a:r>
              <a:rPr lang="en-US"/>
              <a:t> the table. </a:t>
            </a:r>
            <a:endParaRPr/>
          </a:p>
          <a:p>
            <a:pPr indent="-228600" lvl="1" marL="685800" rtl="0" algn="l">
              <a:lnSpc>
                <a:spcPct val="100000"/>
              </a:lnSpc>
              <a:spcBef>
                <a:spcPts val="0"/>
              </a:spcBef>
              <a:spcAft>
                <a:spcPts val="0"/>
              </a:spcAft>
              <a:buClr>
                <a:srgbClr val="000000"/>
              </a:buClr>
              <a:buSzPts val="1200"/>
              <a:buFont typeface="Calibri"/>
              <a:buAutoNum type="arabicPeriod"/>
            </a:pPr>
            <a:r>
              <a:rPr b="1" lang="en-US"/>
              <a:t>When</a:t>
            </a:r>
            <a:r>
              <a:rPr lang="en-US"/>
              <a:t> will it be recess?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956" name="Google Shape;956;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Display the high-frequency words new, too, and when, and read them aloud. </a:t>
            </a:r>
            <a:endParaRPr/>
          </a:p>
          <a:p>
            <a:pPr indent="-256032" lvl="0" marL="256032" rtl="0" algn="l">
              <a:lnSpc>
                <a:spcPct val="100000"/>
              </a:lnSpc>
              <a:spcBef>
                <a:spcPts val="0"/>
              </a:spcBef>
              <a:spcAft>
                <a:spcPts val="0"/>
              </a:spcAft>
              <a:buSzPts val="1200"/>
              <a:buFont typeface="Calibri"/>
              <a:buAutoNum type="arabicPeriod"/>
            </a:pPr>
            <a:r>
              <a:rPr lang="en-US"/>
              <a:t>Have students point to the word new and read it. </a:t>
            </a:r>
            <a:endParaRPr/>
          </a:p>
          <a:p>
            <a:pPr indent="-256032" lvl="0" marL="256032" rtl="0" algn="l">
              <a:lnSpc>
                <a:spcPct val="100000"/>
              </a:lnSpc>
              <a:spcBef>
                <a:spcPts val="0"/>
              </a:spcBef>
              <a:spcAft>
                <a:spcPts val="0"/>
              </a:spcAft>
              <a:buSzPts val="1200"/>
              <a:buFont typeface="Calibri"/>
              <a:buAutoNum type="arabicPeriod"/>
            </a:pPr>
            <a:r>
              <a:rPr lang="en-US"/>
              <a:t>Repeat for too and when.</a:t>
            </a:r>
            <a:endParaRPr/>
          </a:p>
        </p:txBody>
      </p:sp>
      <p:sp>
        <p:nvSpPr>
          <p:cNvPr id="152" name="Google Shape;15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2" name="Google Shape;972;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Display the following sentence and guide students to complete the question. There are three cats.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Which phrase could be added to the end to expand the sentence?</a:t>
            </a:r>
            <a:endParaRPr/>
          </a:p>
          <a:p>
            <a:pPr indent="-228600" lvl="1" marL="685800" rtl="0" algn="l">
              <a:lnSpc>
                <a:spcPct val="100000"/>
              </a:lnSpc>
              <a:spcBef>
                <a:spcPts val="0"/>
              </a:spcBef>
              <a:spcAft>
                <a:spcPts val="0"/>
              </a:spcAft>
              <a:buClr>
                <a:schemeClr val="dk1"/>
              </a:buClr>
              <a:buSzPts val="1200"/>
              <a:buFont typeface="Calibri"/>
              <a:buAutoNum type="alphaUcPeriod"/>
            </a:pPr>
            <a:r>
              <a:rPr lang="en-US"/>
              <a:t>is raining. </a:t>
            </a:r>
            <a:endParaRPr/>
          </a:p>
          <a:p>
            <a:pPr indent="-228600" lvl="1" marL="685800" rtl="0" algn="l">
              <a:lnSpc>
                <a:spcPct val="100000"/>
              </a:lnSpc>
              <a:spcBef>
                <a:spcPts val="0"/>
              </a:spcBef>
              <a:spcAft>
                <a:spcPts val="0"/>
              </a:spcAft>
              <a:buClr>
                <a:schemeClr val="dk1"/>
              </a:buClr>
              <a:buSzPts val="1200"/>
              <a:buFont typeface="Calibri"/>
              <a:buAutoNum type="alphaUcPeriod"/>
            </a:pPr>
            <a:r>
              <a:rPr lang="en-US"/>
              <a:t>I am happy. </a:t>
            </a:r>
            <a:endParaRPr/>
          </a:p>
          <a:p>
            <a:pPr indent="-228600" lvl="1" marL="685800" rtl="0" algn="l">
              <a:lnSpc>
                <a:spcPct val="100000"/>
              </a:lnSpc>
              <a:spcBef>
                <a:spcPts val="0"/>
              </a:spcBef>
              <a:spcAft>
                <a:spcPts val="0"/>
              </a:spcAft>
              <a:buClr>
                <a:schemeClr val="dk1"/>
              </a:buClr>
              <a:buSzPts val="1200"/>
              <a:buFont typeface="Calibri"/>
              <a:buAutoNum type="alphaUcPeriod"/>
            </a:pPr>
            <a:r>
              <a:rPr b="1" lang="en-US"/>
              <a:t>near the shed.</a:t>
            </a:r>
            <a:r>
              <a:rPr lang="en-US"/>
              <a:t> </a:t>
            </a:r>
            <a:endParaRPr/>
          </a:p>
          <a:p>
            <a:pPr indent="-228600" lvl="1" marL="685800" rtl="0" algn="l">
              <a:lnSpc>
                <a:spcPct val="100000"/>
              </a:lnSpc>
              <a:spcBef>
                <a:spcPts val="0"/>
              </a:spcBef>
              <a:spcAft>
                <a:spcPts val="0"/>
              </a:spcAft>
              <a:buClr>
                <a:schemeClr val="dk1"/>
              </a:buClr>
              <a:buSzPts val="1200"/>
              <a:buFont typeface="Calibri"/>
              <a:buAutoNum type="alphaUcPeriod"/>
            </a:pPr>
            <a:r>
              <a:rPr lang="en-US"/>
              <a:t>were dogs?</a:t>
            </a:r>
            <a:endParaRPr/>
          </a:p>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complete Language and Conventions, p. 288, from the Resource Download Center. </a:t>
            </a:r>
            <a:r>
              <a:rPr b="1" i="0" lang="en-US" sz="1200" u="none" strike="noStrike">
                <a:latin typeface="Calibri"/>
                <a:ea typeface="Calibri"/>
                <a:cs typeface="Calibri"/>
                <a:sym typeface="Calibri"/>
              </a:rPr>
              <a:t>Click path: Table of Contents -&gt; Resource Download Center -&gt; Language and Conventions -&gt; U5 W5</a:t>
            </a:r>
            <a:endParaRPr b="0" i="0" sz="1800" u="none" strike="noStrike">
              <a:latin typeface="Calibri"/>
              <a:ea typeface="Calibri"/>
              <a:cs typeface="Calibri"/>
              <a:sym typeface="Calibri"/>
            </a:endParaRPr>
          </a:p>
        </p:txBody>
      </p:sp>
      <p:sp>
        <p:nvSpPr>
          <p:cNvPr id="973" name="Google Shape;973;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4" name="Google Shape;984;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85" name="Google Shape;985;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Remind students of the Essential Question for Unit 5: What can we learn from the weather? Then point out the Weekly Question: How can rainy weather help Earth? Tell students that the weather is an important part of the world. Tell them that over the week they will learn about different kinds of weather and about how the weather affects our lives.</a:t>
            </a:r>
            <a:endParaRPr/>
          </a:p>
          <a:p>
            <a:pPr indent="-228600" lvl="0" marL="228600" rtl="0" algn="l">
              <a:lnSpc>
                <a:spcPct val="100000"/>
              </a:lnSpc>
              <a:spcBef>
                <a:spcPts val="0"/>
              </a:spcBef>
              <a:spcAft>
                <a:spcPts val="0"/>
              </a:spcAft>
              <a:buSzPts val="1200"/>
              <a:buFont typeface="Calibri"/>
              <a:buAutoNum type="arabicPeriod"/>
            </a:pPr>
            <a:r>
              <a:rPr lang="en-US"/>
              <a:t>Use the following prompts to guide discussion:</a:t>
            </a:r>
            <a:endParaRPr/>
          </a:p>
          <a:p>
            <a:pPr indent="-228600" lvl="1" marL="685800" rtl="0" algn="l">
              <a:lnSpc>
                <a:spcPct val="100000"/>
              </a:lnSpc>
              <a:spcBef>
                <a:spcPts val="0"/>
              </a:spcBef>
              <a:spcAft>
                <a:spcPts val="0"/>
              </a:spcAft>
              <a:buSzPts val="1200"/>
              <a:buFont typeface="Arial"/>
              <a:buChar char="•"/>
            </a:pPr>
            <a:r>
              <a:rPr lang="en-US"/>
              <a:t>Ask students to look at the top picture on p. 164 of the Student Interactive. Have them tell what they see. </a:t>
            </a:r>
            <a:endParaRPr/>
          </a:p>
          <a:p>
            <a:pPr indent="-228600" lvl="1" marL="685800" rtl="0" algn="l">
              <a:lnSpc>
                <a:spcPct val="100000"/>
              </a:lnSpc>
              <a:spcBef>
                <a:spcPts val="0"/>
              </a:spcBef>
              <a:spcAft>
                <a:spcPts val="0"/>
              </a:spcAft>
              <a:buSzPts val="1200"/>
              <a:buFont typeface="Arial"/>
              <a:buChar char="•"/>
            </a:pPr>
            <a:r>
              <a:rPr lang="en-US"/>
              <a:t>Then read the callout on the left to students. Ask for volunteers to respond to the callout and the picture on the left-hand side of the page. Have them say what they see and how it relates to what you read.</a:t>
            </a:r>
            <a:endParaRPr/>
          </a:p>
          <a:p>
            <a:pPr indent="-228600" lvl="1" marL="685800" rtl="0" algn="l">
              <a:lnSpc>
                <a:spcPct val="100000"/>
              </a:lnSpc>
              <a:spcBef>
                <a:spcPts val="0"/>
              </a:spcBef>
              <a:spcAft>
                <a:spcPts val="0"/>
              </a:spcAft>
              <a:buSzPts val="1200"/>
              <a:buFont typeface="Arial"/>
              <a:buChar char="•"/>
            </a:pPr>
            <a:r>
              <a:rPr lang="en-US"/>
              <a:t>Read the callout on the right-hand side of the page to students. Have volunteers respond by saying what they see and how it relates to what you read.</a:t>
            </a:r>
            <a:endParaRPr/>
          </a:p>
          <a:p>
            <a:pPr indent="-228600" lvl="0" marL="228600" rtl="0" algn="l">
              <a:lnSpc>
                <a:spcPct val="100000"/>
              </a:lnSpc>
              <a:spcBef>
                <a:spcPts val="0"/>
              </a:spcBef>
              <a:spcAft>
                <a:spcPts val="0"/>
              </a:spcAft>
              <a:buSzPts val="1200"/>
              <a:buFont typeface="Calibri"/>
              <a:buAutoNum type="arabicPeriod"/>
            </a:pPr>
            <a:r>
              <a:rPr lang="en-US"/>
              <a:t>Have students interact with the infographic on p. 164 by drawing one way that elephants use rain water. </a:t>
            </a:r>
            <a:endParaRPr/>
          </a:p>
          <a:p>
            <a:pPr indent="-228600" lvl="0" marL="228600" rtl="0" algn="l">
              <a:lnSpc>
                <a:spcPct val="100000"/>
              </a:lnSpc>
              <a:spcBef>
                <a:spcPts val="0"/>
              </a:spcBef>
              <a:spcAft>
                <a:spcPts val="0"/>
              </a:spcAft>
              <a:buSzPts val="1200"/>
              <a:buFont typeface="Calibri"/>
              <a:buAutoNum type="arabicPeriod"/>
            </a:pPr>
            <a:r>
              <a:rPr lang="en-US"/>
              <a:t>Remind students of the Week 5 Question: How can rainy weather help Earth? Tell students that elephants are part of Earth (or more precisely, that elephants are part of Earth’s ecosystems) because they are animals. Explain to them that when rain helps elephants, it is helping Earth, more generally. Tell them that over the week they will learn more about how rainy weather can help Earth.</a:t>
            </a:r>
            <a:endParaRPr i="1" sz="1200">
              <a:latin typeface="Calibri"/>
              <a:ea typeface="Calibri"/>
              <a:cs typeface="Calibri"/>
              <a:sym typeface="Calibri"/>
            </a:endParaRPr>
          </a:p>
        </p:txBody>
      </p:sp>
      <p:sp>
        <p:nvSpPr>
          <p:cNvPr id="165" name="Google Shape;16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you are going to read a drama to them. Explain to them that a drama is a story that can be acted out by people (sometimes called actors). The people in a drama are its main characters. Have students listen carefully. Suggest that they think about how the drama is like a story and how it is different.</a:t>
            </a:r>
            <a:endParaRPr/>
          </a:p>
          <a:p>
            <a:pPr indent="-228600" lvl="0" marL="228600" rtl="0" algn="l">
              <a:lnSpc>
                <a:spcPct val="100000"/>
              </a:lnSpc>
              <a:spcBef>
                <a:spcPts val="0"/>
              </a:spcBef>
              <a:spcAft>
                <a:spcPts val="0"/>
              </a:spcAft>
              <a:buSzPts val="1200"/>
              <a:buFont typeface="Calibri"/>
              <a:buAutoNum type="arabicPeriod"/>
            </a:pPr>
            <a:r>
              <a:rPr lang="en-US"/>
              <a:t>Purpose Have students listen actively in order to identify the drama’s main characters. </a:t>
            </a:r>
            <a:endParaRPr/>
          </a:p>
          <a:p>
            <a:pPr indent="-228600" lvl="0" marL="228600" rtl="0" algn="l">
              <a:lnSpc>
                <a:spcPct val="100000"/>
              </a:lnSpc>
              <a:spcBef>
                <a:spcPts val="0"/>
              </a:spcBef>
              <a:spcAft>
                <a:spcPts val="0"/>
              </a:spcAft>
              <a:buSzPts val="1200"/>
              <a:buFont typeface="Calibri"/>
              <a:buAutoNum type="arabicPeriod"/>
            </a:pPr>
            <a:r>
              <a:rPr lang="en-US"/>
              <a:t>Read the entire text aloud without stopping for the Think Aloud callouts. </a:t>
            </a:r>
            <a:endParaRPr/>
          </a:p>
          <a:p>
            <a:pPr indent="-228600" lvl="0" marL="228600" rtl="0" algn="l">
              <a:lnSpc>
                <a:spcPct val="100000"/>
              </a:lnSpc>
              <a:spcBef>
                <a:spcPts val="0"/>
              </a:spcBef>
              <a:spcAft>
                <a:spcPts val="0"/>
              </a:spcAft>
              <a:buSzPts val="1200"/>
              <a:buFont typeface="Calibri"/>
              <a:buAutoNum type="arabicPeriod"/>
            </a:pPr>
            <a:r>
              <a:rPr lang="en-US"/>
              <a:t>Reread the text aloud, pausing to model Think Aloud strategies related to the genre.</a:t>
            </a:r>
            <a:endParaRPr/>
          </a:p>
          <a:p>
            <a:pPr indent="-228600" lvl="0" marL="228600" rtl="0" algn="l">
              <a:lnSpc>
                <a:spcPct val="100000"/>
              </a:lnSpc>
              <a:spcBef>
                <a:spcPts val="0"/>
              </a:spcBef>
              <a:spcAft>
                <a:spcPts val="0"/>
              </a:spcAft>
              <a:buSzPts val="1200"/>
              <a:buFont typeface="Calibri"/>
              <a:buAutoNum type="arabicPeriod"/>
            </a:pPr>
            <a:r>
              <a:rPr lang="en-US"/>
              <a:t>Begin a list on the board of the main plot events that affect the drama’s main character, Saul. Have students think through and retell the story in order to think about the main character’s perspective and experience.</a:t>
            </a:r>
            <a:endParaRPr sz="1200">
              <a:latin typeface="Calibri"/>
              <a:ea typeface="Calibri"/>
              <a:cs typeface="Calibri"/>
              <a:sym typeface="Calibri"/>
            </a:endParaRPr>
          </a:p>
        </p:txBody>
      </p:sp>
      <p:sp>
        <p:nvSpPr>
          <p:cNvPr id="178" name="Google Shape;17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3.png"/><Relationship Id="rId7"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0.png"/><Relationship Id="rId7"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0.png"/><Relationship Id="rId7"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5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1.png"/><Relationship Id="rId7" Type="http://schemas.openxmlformats.org/officeDocument/2006/relationships/image" Target="../media/image4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4.png"/><Relationship Id="rId7" Type="http://schemas.openxmlformats.org/officeDocument/2006/relationships/image" Target="../media/image4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7.png"/><Relationship Id="rId7" Type="http://schemas.openxmlformats.org/officeDocument/2006/relationships/image" Target="../media/image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29" y="-2514082"/>
            <a:ext cx="9523200" cy="12271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5: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descr="A picture containing clock&#10;&#10;Description automatically generated" id="191" name="Google Shape;191;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2" name="Google Shape;192;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3" name="Google Shape;193;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4" name="Google Shape;194;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5" name="Google Shape;195;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Drama Qualities </a:t>
            </a:r>
            <a:endParaRPr b="0" i="0" sz="1400" u="none" cap="none" strike="noStrike">
              <a:solidFill>
                <a:srgbClr val="000000"/>
              </a:solidFill>
              <a:latin typeface="Century Gothic"/>
              <a:ea typeface="Century Gothic"/>
              <a:cs typeface="Century Gothic"/>
              <a:sym typeface="Century Gothic"/>
            </a:endParaRPr>
          </a:p>
        </p:txBody>
      </p:sp>
      <p:sp>
        <p:nvSpPr>
          <p:cNvPr id="196" name="Google Shape;196;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176, 177</a:t>
            </a:r>
            <a:endParaRPr b="0" i="0" sz="1400" u="none" cap="none" strike="noStrike">
              <a:solidFill>
                <a:srgbClr val="000000"/>
              </a:solidFill>
              <a:latin typeface="Century Gothic"/>
              <a:ea typeface="Century Gothic"/>
              <a:cs typeface="Century Gothic"/>
              <a:sym typeface="Century Gothic"/>
            </a:endParaRPr>
          </a:p>
        </p:txBody>
      </p:sp>
      <p:sp>
        <p:nvSpPr>
          <p:cNvPr id="197" name="Google Shape;197;p12"/>
          <p:cNvSpPr txBox="1"/>
          <p:nvPr/>
        </p:nvSpPr>
        <p:spPr>
          <a:xfrm>
            <a:off x="9285361" y="2544032"/>
            <a:ext cx="2928551"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176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98" name="Google Shape;198;p12"/>
          <p:cNvPicPr preferRelativeResize="0"/>
          <p:nvPr/>
        </p:nvPicPr>
        <p:blipFill rotWithShape="1">
          <a:blip r:embed="rId6">
            <a:alphaModFix/>
          </a:blip>
          <a:srcRect b="0" l="455" r="465" t="0"/>
          <a:stretch/>
        </p:blipFill>
        <p:spPr>
          <a:xfrm>
            <a:off x="503000" y="1826525"/>
            <a:ext cx="8623025" cy="36005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A picture containing clock&#10;&#10;Description automatically generated" id="204" name="Google Shape;204;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5" name="Google Shape;205;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6" name="Google Shape;206;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7" name="Google Shape;207;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8" name="Google Shape;208;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09" name="Google Shape;209;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10" name="Google Shape;210;p13"/>
          <p:cNvPicPr preferRelativeResize="0"/>
          <p:nvPr/>
        </p:nvPicPr>
        <p:blipFill rotWithShape="1">
          <a:blip r:embed="rId6">
            <a:alphaModFix/>
          </a:blip>
          <a:srcRect b="0" l="0" r="0" t="0"/>
          <a:stretch/>
        </p:blipFill>
        <p:spPr>
          <a:xfrm>
            <a:off x="6545646" y="2414172"/>
            <a:ext cx="4948236" cy="713781"/>
          </a:xfrm>
          <a:prstGeom prst="rect">
            <a:avLst/>
          </a:prstGeom>
          <a:noFill/>
          <a:ln>
            <a:noFill/>
          </a:ln>
        </p:spPr>
      </p:pic>
      <p:sp>
        <p:nvSpPr>
          <p:cNvPr id="211" name="Google Shape;211;p13"/>
          <p:cNvSpPr txBox="1"/>
          <p:nvPr/>
        </p:nvSpPr>
        <p:spPr>
          <a:xfrm>
            <a:off x="6569160" y="3318505"/>
            <a:ext cx="49323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How </a:t>
            </a:r>
            <a:r>
              <a:rPr b="0" i="0" lang="en-US" sz="3200" u="none" cap="none" strike="noStrike">
                <a:solidFill>
                  <a:schemeClr val="dk1"/>
                </a:solidFill>
                <a:latin typeface="Century Gothic"/>
                <a:ea typeface="Century Gothic"/>
                <a:cs typeface="Century Gothic"/>
                <a:sym typeface="Century Gothic"/>
              </a:rPr>
              <a:t>is the play different from an informational text about snow</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id="212" name="Google Shape;212;p13"/>
          <p:cNvPicPr preferRelativeResize="0"/>
          <p:nvPr/>
        </p:nvPicPr>
        <p:blipFill rotWithShape="1">
          <a:blip r:embed="rId7">
            <a:alphaModFix/>
          </a:blip>
          <a:srcRect b="0" l="0" r="0" t="0"/>
          <a:stretch/>
        </p:blipFill>
        <p:spPr>
          <a:xfrm>
            <a:off x="583226" y="1212441"/>
            <a:ext cx="5591645" cy="46241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descr="A picture containing clock&#10;&#10;Description automatically generated" id="218" name="Google Shape;218;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9" name="Google Shape;219;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0" name="Google Shape;220;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1" name="Google Shape;221;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2" name="Google Shape;222;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23" name="Google Shape;223;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193</a:t>
            </a:r>
            <a:endParaRPr b="0" i="0" sz="1400" u="none" cap="none" strike="noStrike">
              <a:solidFill>
                <a:srgbClr val="000000"/>
              </a:solidFill>
              <a:latin typeface="Century Gothic"/>
              <a:ea typeface="Century Gothic"/>
              <a:cs typeface="Century Gothic"/>
              <a:sym typeface="Century Gothic"/>
            </a:endParaRPr>
          </a:p>
        </p:txBody>
      </p:sp>
      <p:pic>
        <p:nvPicPr>
          <p:cNvPr id="224" name="Google Shape;224;p14"/>
          <p:cNvPicPr preferRelativeResize="0"/>
          <p:nvPr/>
        </p:nvPicPr>
        <p:blipFill rotWithShape="1">
          <a:blip r:embed="rId6">
            <a:alphaModFix/>
          </a:blip>
          <a:srcRect b="0" l="0" r="0" t="0"/>
          <a:stretch/>
        </p:blipFill>
        <p:spPr>
          <a:xfrm>
            <a:off x="1765320" y="1297873"/>
            <a:ext cx="6302501" cy="52025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25" name="Google Shape;225;p14"/>
          <p:cNvSpPr txBox="1"/>
          <p:nvPr/>
        </p:nvSpPr>
        <p:spPr>
          <a:xfrm>
            <a:off x="8489647" y="2488019"/>
            <a:ext cx="2997358"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193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descr="A picture containing clock&#10;&#10;Description automatically generated" id="231" name="Google Shape;231;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2" name="Google Shape;232;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3" name="Google Shape;233;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4" name="Google Shape;234;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5" name="Google Shape;235;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36" name="Google Shape;236;p15"/>
          <p:cNvPicPr preferRelativeResize="0"/>
          <p:nvPr/>
        </p:nvPicPr>
        <p:blipFill rotWithShape="1">
          <a:blip r:embed="rId6">
            <a:alphaModFix/>
          </a:blip>
          <a:srcRect b="0" l="0" r="0" t="0"/>
          <a:stretch/>
        </p:blipFill>
        <p:spPr>
          <a:xfrm>
            <a:off x="5138453" y="1636884"/>
            <a:ext cx="5713346" cy="4567309"/>
          </a:xfrm>
          <a:prstGeom prst="rect">
            <a:avLst/>
          </a:prstGeom>
          <a:noFill/>
          <a:ln>
            <a:noFill/>
          </a:ln>
        </p:spPr>
      </p:pic>
      <p:sp>
        <p:nvSpPr>
          <p:cNvPr id="237" name="Google Shape;237;p15"/>
          <p:cNvSpPr txBox="1"/>
          <p:nvPr/>
        </p:nvSpPr>
        <p:spPr>
          <a:xfrm>
            <a:off x="459785" y="2304480"/>
            <a:ext cx="4431333"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 ran home.</a:t>
            </a:r>
            <a:endParaRPr b="0" i="0" sz="5400" u="none" cap="none" strike="noStrike">
              <a:solidFill>
                <a:srgbClr val="000000"/>
              </a:solidFill>
              <a:latin typeface="Century Gothic"/>
              <a:ea typeface="Century Gothic"/>
              <a:cs typeface="Century Gothic"/>
              <a:sym typeface="Century Gothic"/>
            </a:endParaRPr>
          </a:p>
        </p:txBody>
      </p:sp>
      <p:sp>
        <p:nvSpPr>
          <p:cNvPr id="238" name="Google Shape;238;p15"/>
          <p:cNvSpPr txBox="1"/>
          <p:nvPr/>
        </p:nvSpPr>
        <p:spPr>
          <a:xfrm>
            <a:off x="459784" y="3872802"/>
            <a:ext cx="4431333"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 like to run.</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A picture containing clock&#10;&#10;Description automatically generated" id="244" name="Google Shape;244;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5" name="Google Shape;245;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6" name="Google Shape;246;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7" name="Google Shape;247;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8" name="Google Shape;248;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249" name="Google Shape;249;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197</a:t>
            </a:r>
            <a:endParaRPr b="0" i="0" sz="1400" u="none" cap="none" strike="noStrike">
              <a:solidFill>
                <a:srgbClr val="000000"/>
              </a:solidFill>
              <a:latin typeface="Century Gothic"/>
              <a:ea typeface="Century Gothic"/>
              <a:cs typeface="Century Gothic"/>
              <a:sym typeface="Century Gothic"/>
            </a:endParaRPr>
          </a:p>
        </p:txBody>
      </p:sp>
      <p:sp>
        <p:nvSpPr>
          <p:cNvPr id="250" name="Google Shape;250;p16"/>
          <p:cNvSpPr txBox="1"/>
          <p:nvPr/>
        </p:nvSpPr>
        <p:spPr>
          <a:xfrm>
            <a:off x="6731427" y="3257777"/>
            <a:ext cx="492643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197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51" name="Google Shape;251;p16"/>
          <p:cNvPicPr preferRelativeResize="0"/>
          <p:nvPr/>
        </p:nvPicPr>
        <p:blipFill rotWithShape="1">
          <a:blip r:embed="rId6">
            <a:alphaModFix/>
          </a:blip>
          <a:srcRect b="0" l="0" r="0" t="0"/>
          <a:stretch/>
        </p:blipFill>
        <p:spPr>
          <a:xfrm>
            <a:off x="534142" y="1276239"/>
            <a:ext cx="5864835" cy="48263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descr="A picture containing clock&#10;&#10;Description automatically generated" id="257" name="Google Shape;257;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8" name="Google Shape;258;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9" name="Google Shape;259;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0" name="Google Shape;260;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1" name="Google Shape;261;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62" name="Google Shape;262;p17"/>
          <p:cNvSpPr txBox="1"/>
          <p:nvPr/>
        </p:nvSpPr>
        <p:spPr>
          <a:xfrm>
            <a:off x="995900" y="2122350"/>
            <a:ext cx="98769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Revise</a:t>
            </a:r>
            <a:r>
              <a:rPr b="0" i="0" lang="en-US" sz="3200" u="none" cap="none" strike="noStrike">
                <a:solidFill>
                  <a:schemeClr val="dk1"/>
                </a:solidFill>
                <a:latin typeface="Century Gothic"/>
                <a:ea typeface="Century Gothic"/>
                <a:cs typeface="Century Gothic"/>
                <a:sym typeface="Century Gothic"/>
              </a:rPr>
              <a:t> words in your book that are spelled incorrectly.</a:t>
            </a:r>
            <a:r>
              <a:rPr lang="en-US" sz="3200">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Then </a:t>
            </a:r>
            <a:r>
              <a:rPr b="1" i="0" lang="en-US" sz="3200" u="none" cap="none" strike="noStrike">
                <a:solidFill>
                  <a:schemeClr val="dk1"/>
                </a:solidFill>
                <a:latin typeface="Century Gothic"/>
                <a:ea typeface="Century Gothic"/>
                <a:cs typeface="Century Gothic"/>
                <a:sym typeface="Century Gothic"/>
              </a:rPr>
              <a:t>continue</a:t>
            </a:r>
            <a:r>
              <a:rPr b="0" i="0" lang="en-US" sz="3200" u="none" cap="none" strike="noStrike">
                <a:solidFill>
                  <a:schemeClr val="dk1"/>
                </a:solidFill>
                <a:latin typeface="Century Gothic"/>
                <a:ea typeface="Century Gothic"/>
                <a:cs typeface="Century Gothic"/>
                <a:sym typeface="Century Gothic"/>
              </a:rPr>
              <a:t> to revise your writing.</a:t>
            </a:r>
            <a:endParaRPr b="0" i="0" sz="3200" u="none" cap="none" strike="noStrike">
              <a:solidFill>
                <a:srgbClr val="000000"/>
              </a:solidFill>
              <a:latin typeface="Century Gothic"/>
              <a:ea typeface="Century Gothic"/>
              <a:cs typeface="Century Gothic"/>
              <a:sym typeface="Century Gothic"/>
            </a:endParaRPr>
          </a:p>
        </p:txBody>
      </p:sp>
      <p:sp>
        <p:nvSpPr>
          <p:cNvPr id="263" name="Google Shape;263;p17"/>
          <p:cNvSpPr txBox="1"/>
          <p:nvPr/>
        </p:nvSpPr>
        <p:spPr>
          <a:xfrm>
            <a:off x="995900" y="4243388"/>
            <a:ext cx="75411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how you checked for misspelled words with the class.</a:t>
            </a:r>
            <a:endParaRPr b="0" i="0" sz="3200" u="none" cap="none" strike="noStrike">
              <a:solidFill>
                <a:srgbClr val="000000"/>
              </a:solidFill>
              <a:latin typeface="Century Gothic"/>
              <a:ea typeface="Century Gothic"/>
              <a:cs typeface="Century Gothic"/>
              <a:sym typeface="Century Gothic"/>
            </a:endParaRPr>
          </a:p>
        </p:txBody>
      </p:sp>
      <p:pic>
        <p:nvPicPr>
          <p:cNvPr descr="Books outline" id="264" name="Google Shape;264;p17"/>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descr="A picture containing clock&#10;&#10;Description automatically generated" id="270" name="Google Shape;270;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1" name="Google Shape;271;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2" name="Google Shape;272;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3" name="Google Shape;273;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4" name="Google Shape;274;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75" name="Google Shape;275;p18"/>
          <p:cNvSpPr txBox="1"/>
          <p:nvPr/>
        </p:nvSpPr>
        <p:spPr>
          <a:xfrm>
            <a:off x="819040" y="1794144"/>
            <a:ext cx="10151400" cy="3416279"/>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Put the book </a:t>
            </a:r>
            <a:r>
              <a:rPr b="1" i="0" lang="en-US" sz="3600" u="none" cap="none" strike="noStrike">
                <a:solidFill>
                  <a:srgbClr val="000000"/>
                </a:solidFill>
                <a:latin typeface="Century Gothic"/>
                <a:ea typeface="Century Gothic"/>
                <a:cs typeface="Century Gothic"/>
                <a:sym typeface="Century Gothic"/>
              </a:rPr>
              <a:t>on</a:t>
            </a:r>
            <a:r>
              <a:rPr b="0" i="0" lang="en-US" sz="3600" u="none" cap="none" strike="noStrike">
                <a:solidFill>
                  <a:srgbClr val="000000"/>
                </a:solidFill>
                <a:latin typeface="Century Gothic"/>
                <a:ea typeface="Century Gothic"/>
                <a:cs typeface="Century Gothic"/>
                <a:sym typeface="Century Gothic"/>
              </a:rPr>
              <a:t> the table.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Please </a:t>
            </a:r>
            <a:r>
              <a:rPr b="1" i="0" lang="en-US" sz="3600" u="none" cap="none" strike="noStrike">
                <a:solidFill>
                  <a:srgbClr val="000000"/>
                </a:solidFill>
                <a:latin typeface="Century Gothic"/>
                <a:ea typeface="Century Gothic"/>
                <a:cs typeface="Century Gothic"/>
                <a:sym typeface="Century Gothic"/>
              </a:rPr>
              <a:t>zip</a:t>
            </a:r>
            <a:r>
              <a:rPr b="0" i="0" lang="en-US" sz="3600" u="none" cap="none" strike="noStrike">
                <a:solidFill>
                  <a:srgbClr val="000000"/>
                </a:solidFill>
                <a:latin typeface="Century Gothic"/>
                <a:ea typeface="Century Gothic"/>
                <a:cs typeface="Century Gothic"/>
                <a:sym typeface="Century Gothic"/>
              </a:rPr>
              <a:t> your jacket.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Tap your </a:t>
            </a:r>
            <a:r>
              <a:rPr b="1" i="0" lang="en-US" sz="3600" u="none" cap="none" strike="noStrike">
                <a:solidFill>
                  <a:srgbClr val="000000"/>
                </a:solidFill>
                <a:latin typeface="Century Gothic"/>
                <a:ea typeface="Century Gothic"/>
                <a:cs typeface="Century Gothic"/>
                <a:sym typeface="Century Gothic"/>
              </a:rPr>
              <a:t>leg</a:t>
            </a:r>
            <a:r>
              <a:rPr b="0" i="0" lang="en-US" sz="3600" u="none" cap="none" strike="noStrike">
                <a:solidFill>
                  <a:srgbClr val="000000"/>
                </a:solidFill>
                <a:latin typeface="Century Gothic"/>
                <a:ea typeface="Century Gothic"/>
                <a:cs typeface="Century Gothic"/>
                <a:sym typeface="Century Gothic"/>
              </a:rPr>
              <a:t> when you hear the sound.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We took a </a:t>
            </a:r>
            <a:r>
              <a:rPr b="1" i="0" lang="en-US" sz="3600" u="none" cap="none" strike="noStrike">
                <a:solidFill>
                  <a:srgbClr val="000000"/>
                </a:solidFill>
                <a:latin typeface="Century Gothic"/>
                <a:ea typeface="Century Gothic"/>
                <a:cs typeface="Century Gothic"/>
                <a:sym typeface="Century Gothic"/>
              </a:rPr>
              <a:t>trip</a:t>
            </a:r>
            <a:r>
              <a:rPr b="0" i="0" lang="en-US" sz="3600" u="none" cap="none" strike="noStrike">
                <a:solidFill>
                  <a:srgbClr val="000000"/>
                </a:solidFill>
                <a:latin typeface="Century Gothic"/>
                <a:ea typeface="Century Gothic"/>
                <a:cs typeface="Century Gothic"/>
                <a:sym typeface="Century Gothic"/>
              </a:rPr>
              <a:t> to the beach.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 like beets, and my sister likes them </a:t>
            </a:r>
            <a:r>
              <a:rPr b="1" i="0" lang="en-US" sz="3600" u="none" cap="none" strike="noStrike">
                <a:solidFill>
                  <a:srgbClr val="000000"/>
                </a:solidFill>
                <a:latin typeface="Century Gothic"/>
                <a:ea typeface="Century Gothic"/>
                <a:cs typeface="Century Gothic"/>
                <a:sym typeface="Century Gothic"/>
              </a:rPr>
              <a:t>too</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 don’t know </a:t>
            </a:r>
            <a:r>
              <a:rPr b="1" i="0" lang="en-US" sz="3600" u="none" cap="none" strike="noStrike">
                <a:solidFill>
                  <a:srgbClr val="000000"/>
                </a:solidFill>
                <a:latin typeface="Century Gothic"/>
                <a:ea typeface="Century Gothic"/>
                <a:cs typeface="Century Gothic"/>
                <a:sym typeface="Century Gothic"/>
              </a:rPr>
              <a:t>when</a:t>
            </a:r>
            <a:r>
              <a:rPr b="0" i="0" lang="en-US" sz="3600" u="none" cap="none" strike="noStrike">
                <a:solidFill>
                  <a:srgbClr val="000000"/>
                </a:solidFill>
                <a:latin typeface="Century Gothic"/>
                <a:ea typeface="Century Gothic"/>
                <a:cs typeface="Century Gothic"/>
                <a:sym typeface="Century Gothic"/>
              </a:rPr>
              <a:t> I will be home.</a:t>
            </a:r>
            <a:endParaRPr b="0" i="0" sz="3600" u="none" cap="none" strike="noStrike">
              <a:solidFill>
                <a:schemeClr val="dk1"/>
              </a:solidFill>
              <a:latin typeface="Century Gothic"/>
              <a:ea typeface="Century Gothic"/>
              <a:cs typeface="Century Gothic"/>
              <a:sym typeface="Century Gothic"/>
            </a:endParaRPr>
          </a:p>
        </p:txBody>
      </p:sp>
      <p:sp>
        <p:nvSpPr>
          <p:cNvPr id="276" name="Google Shape;276;p18"/>
          <p:cNvSpPr/>
          <p:nvPr/>
        </p:nvSpPr>
        <p:spPr>
          <a:xfrm>
            <a:off x="9096003" y="4640079"/>
            <a:ext cx="1290530" cy="5665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p18"/>
          <p:cNvSpPr/>
          <p:nvPr/>
        </p:nvSpPr>
        <p:spPr>
          <a:xfrm>
            <a:off x="6357845" y="2379207"/>
            <a:ext cx="787319" cy="45552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p18"/>
          <p:cNvSpPr/>
          <p:nvPr/>
        </p:nvSpPr>
        <p:spPr>
          <a:xfrm>
            <a:off x="10180230" y="2915896"/>
            <a:ext cx="781528" cy="52182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p18"/>
          <p:cNvSpPr/>
          <p:nvPr/>
        </p:nvSpPr>
        <p:spPr>
          <a:xfrm>
            <a:off x="7358094" y="1708640"/>
            <a:ext cx="757150" cy="53570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0" name="Google Shape;280;p18"/>
          <p:cNvSpPr/>
          <p:nvPr/>
        </p:nvSpPr>
        <p:spPr>
          <a:xfrm>
            <a:off x="7736669" y="3472843"/>
            <a:ext cx="777924" cy="4586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1" name="Google Shape;281;p18"/>
          <p:cNvSpPr/>
          <p:nvPr/>
        </p:nvSpPr>
        <p:spPr>
          <a:xfrm>
            <a:off x="10192516" y="4002538"/>
            <a:ext cx="777924" cy="4586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descr="A picture containing clock&#10;&#10;Description automatically generated" id="287" name="Google Shape;287;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8" name="Google Shape;288;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9" name="Google Shape;289;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0" name="Google Shape;290;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1" name="Google Shape;291;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92" name="Google Shape;292;p19"/>
          <p:cNvSpPr txBox="1"/>
          <p:nvPr/>
        </p:nvSpPr>
        <p:spPr>
          <a:xfrm>
            <a:off x="2185775" y="5287125"/>
            <a:ext cx="69186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practice</a:t>
            </a:r>
            <a:r>
              <a:rPr b="0" i="0" lang="en-US" sz="3200" u="none" cap="none" strike="noStrike">
                <a:solidFill>
                  <a:schemeClr val="dk1"/>
                </a:solidFill>
                <a:latin typeface="Century Gothic"/>
                <a:ea typeface="Century Gothic"/>
                <a:cs typeface="Century Gothic"/>
                <a:sym typeface="Century Gothic"/>
              </a:rPr>
              <a:t> adding adjectives to sentences.</a:t>
            </a:r>
            <a:endParaRPr b="0" i="0" sz="3200" u="none" cap="none" strike="noStrike">
              <a:solidFill>
                <a:schemeClr val="dk1"/>
              </a:solidFill>
              <a:latin typeface="Century Gothic"/>
              <a:ea typeface="Century Gothic"/>
              <a:cs typeface="Century Gothic"/>
              <a:sym typeface="Century Gothic"/>
            </a:endParaRPr>
          </a:p>
        </p:txBody>
      </p:sp>
      <p:sp>
        <p:nvSpPr>
          <p:cNvPr id="293" name="Google Shape;293;p19"/>
          <p:cNvSpPr txBox="1"/>
          <p:nvPr/>
        </p:nvSpPr>
        <p:spPr>
          <a:xfrm>
            <a:off x="1912766" y="2181025"/>
            <a:ext cx="72597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5400"/>
              <a:buFont typeface="Arial"/>
              <a:buNone/>
            </a:pPr>
            <a:r>
              <a:rPr b="0" i="0" lang="en-US" sz="4800" u="none" cap="none" strike="noStrike">
                <a:solidFill>
                  <a:schemeClr val="accent1"/>
                </a:solidFill>
                <a:latin typeface="Century Gothic"/>
                <a:ea typeface="Century Gothic"/>
                <a:cs typeface="Century Gothic"/>
                <a:sym typeface="Century Gothic"/>
              </a:rPr>
              <a:t>Skip is a dog.</a:t>
            </a:r>
            <a:endParaRPr b="0" i="0" sz="48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5400"/>
              <a:buFont typeface="Arial"/>
              <a:buNone/>
            </a:pPr>
            <a:r>
              <a:rPr b="0" i="0" lang="en-US" sz="4800" u="none" cap="none" strike="noStrike">
                <a:solidFill>
                  <a:schemeClr val="accent2"/>
                </a:solidFill>
                <a:latin typeface="Century Gothic"/>
                <a:ea typeface="Century Gothic"/>
                <a:cs typeface="Century Gothic"/>
                <a:sym typeface="Century Gothic"/>
              </a:rPr>
              <a:t>Skip is a good dog.</a:t>
            </a:r>
            <a:endParaRPr b="0" i="0" sz="4800" u="none" cap="none" strike="noStrike">
              <a:solidFill>
                <a:schemeClr val="accent2"/>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descr="A picture containing drawing, lamp&#10;&#10;Description automatically generated" id="298" name="Google Shape;298;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99" name="Google Shape;299;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00" name="Google Shape;300;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01" name="Google Shape;301;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02" name="Google Shape;302;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03" name="Google Shape;303;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descr="A picture containing clock&#10;&#10;Description automatically generated" id="309" name="Google Shape;309;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0" name="Google Shape;310;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1" name="Google Shape;311;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2" name="Google Shape;312;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3" name="Google Shape;313;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14" name="Google Shape;314;p21"/>
          <p:cNvSpPr txBox="1"/>
          <p:nvPr/>
        </p:nvSpPr>
        <p:spPr>
          <a:xfrm>
            <a:off x="4128395" y="2011303"/>
            <a:ext cx="269298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river</a:t>
            </a:r>
            <a:endParaRPr b="0" i="0" sz="1400" u="none" cap="none" strike="noStrike">
              <a:solidFill>
                <a:srgbClr val="000000"/>
              </a:solidFill>
              <a:latin typeface="Century Gothic"/>
              <a:ea typeface="Century Gothic"/>
              <a:cs typeface="Century Gothic"/>
              <a:sym typeface="Century Gothic"/>
            </a:endParaRPr>
          </a:p>
        </p:txBody>
      </p:sp>
      <p:sp>
        <p:nvSpPr>
          <p:cNvPr id="315" name="Google Shape;315;p21"/>
          <p:cNvSpPr txBox="1"/>
          <p:nvPr/>
        </p:nvSpPr>
        <p:spPr>
          <a:xfrm>
            <a:off x="4128394" y="3658556"/>
            <a:ext cx="269298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zigzag</a:t>
            </a:r>
            <a:endParaRPr b="0" i="0" sz="1400" u="none" cap="none" strike="noStrike">
              <a:solidFill>
                <a:srgbClr val="000000"/>
              </a:solidFill>
              <a:latin typeface="Century Gothic"/>
              <a:ea typeface="Century Gothic"/>
              <a:cs typeface="Century Gothic"/>
              <a:sym typeface="Century Gothic"/>
            </a:endParaRPr>
          </a:p>
        </p:txBody>
      </p:sp>
      <p:sp>
        <p:nvSpPr>
          <p:cNvPr id="316" name="Google Shape;316;p21"/>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167</a:t>
            </a:r>
            <a:endParaRPr b="0" i="0" sz="1400" u="none" cap="none" strike="noStrike">
              <a:solidFill>
                <a:srgbClr val="000000"/>
              </a:solidFill>
              <a:latin typeface="Century Gothic"/>
              <a:ea typeface="Century Gothic"/>
              <a:cs typeface="Century Gothic"/>
              <a:sym typeface="Century Gothic"/>
            </a:endParaRPr>
          </a:p>
        </p:txBody>
      </p:sp>
      <p:pic>
        <p:nvPicPr>
          <p:cNvPr id="317" name="Google Shape;317;p21"/>
          <p:cNvPicPr preferRelativeResize="0"/>
          <p:nvPr/>
        </p:nvPicPr>
        <p:blipFill rotWithShape="1">
          <a:blip r:embed="rId6">
            <a:alphaModFix/>
          </a:blip>
          <a:srcRect b="0" l="0" r="0" t="0"/>
          <a:stretch/>
        </p:blipFill>
        <p:spPr>
          <a:xfrm>
            <a:off x="1048134" y="1469483"/>
            <a:ext cx="2786387" cy="41977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18" name="Google Shape;318;p21"/>
          <p:cNvPicPr preferRelativeResize="0"/>
          <p:nvPr/>
        </p:nvPicPr>
        <p:blipFill rotWithShape="1">
          <a:blip r:embed="rId7">
            <a:alphaModFix/>
          </a:blip>
          <a:srcRect b="0" l="0" r="0" t="0"/>
          <a:stretch/>
        </p:blipFill>
        <p:spPr>
          <a:xfrm>
            <a:off x="7338929" y="1442469"/>
            <a:ext cx="2786388" cy="42198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A picture containing clock&#10;&#10;Description automatically generated" id="324" name="Google Shape;324;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5" name="Google Shape;325;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6" name="Google Shape;326;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7" name="Google Shape;327;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8" name="Google Shape;328;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29" name="Google Shape;329;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167</a:t>
            </a:r>
            <a:endParaRPr b="0" i="0" sz="1400" u="none" cap="none" strike="noStrike">
              <a:solidFill>
                <a:srgbClr val="000000"/>
              </a:solidFill>
              <a:latin typeface="Century Gothic"/>
              <a:ea typeface="Century Gothic"/>
              <a:cs typeface="Century Gothic"/>
              <a:sym typeface="Century Gothic"/>
            </a:endParaRPr>
          </a:p>
        </p:txBody>
      </p:sp>
      <p:sp>
        <p:nvSpPr>
          <p:cNvPr id="330" name="Google Shape;330;p22"/>
          <p:cNvSpPr txBox="1"/>
          <p:nvPr/>
        </p:nvSpPr>
        <p:spPr>
          <a:xfrm>
            <a:off x="7138528" y="2412161"/>
            <a:ext cx="411223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rgbClr val="000000"/>
              </a:solidFill>
              <a:latin typeface="Century Gothic"/>
              <a:ea typeface="Century Gothic"/>
              <a:cs typeface="Century Gothic"/>
              <a:sym typeface="Century Gothic"/>
            </a:endParaRPr>
          </a:p>
        </p:txBody>
      </p:sp>
      <p:pic>
        <p:nvPicPr>
          <p:cNvPr id="331" name="Google Shape;331;p22"/>
          <p:cNvPicPr preferRelativeResize="0"/>
          <p:nvPr/>
        </p:nvPicPr>
        <p:blipFill rotWithShape="1">
          <a:blip r:embed="rId6">
            <a:alphaModFix/>
          </a:blip>
          <a:srcRect b="0" l="0" r="0" t="0"/>
          <a:stretch/>
        </p:blipFill>
        <p:spPr>
          <a:xfrm>
            <a:off x="861524" y="1342023"/>
            <a:ext cx="5835280" cy="47945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descr="A picture containing clock&#10;&#10;Description automatically generated" id="337" name="Google Shape;337;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8" name="Google Shape;338;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9" name="Google Shape;339;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0" name="Google Shape;340;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1" name="Google Shape;341;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342" name="Google Shape;342;p23"/>
          <p:cNvSpPr txBox="1"/>
          <p:nvPr/>
        </p:nvSpPr>
        <p:spPr>
          <a:xfrm>
            <a:off x="819040"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new</a:t>
            </a:r>
            <a:endParaRPr b="0" i="0" sz="1400" u="none" cap="none" strike="noStrike">
              <a:solidFill>
                <a:srgbClr val="000000"/>
              </a:solidFill>
              <a:latin typeface="Century Gothic"/>
              <a:ea typeface="Century Gothic"/>
              <a:cs typeface="Century Gothic"/>
              <a:sym typeface="Century Gothic"/>
            </a:endParaRPr>
          </a:p>
        </p:txBody>
      </p:sp>
      <p:sp>
        <p:nvSpPr>
          <p:cNvPr id="343" name="Google Shape;343;p23"/>
          <p:cNvSpPr txBox="1"/>
          <p:nvPr/>
        </p:nvSpPr>
        <p:spPr>
          <a:xfrm>
            <a:off x="7855607"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when</a:t>
            </a:r>
            <a:endParaRPr b="0" i="0" sz="1400" u="none" cap="none" strike="noStrike">
              <a:solidFill>
                <a:srgbClr val="000000"/>
              </a:solidFill>
              <a:latin typeface="Century Gothic"/>
              <a:ea typeface="Century Gothic"/>
              <a:cs typeface="Century Gothic"/>
              <a:sym typeface="Century Gothic"/>
            </a:endParaRPr>
          </a:p>
        </p:txBody>
      </p:sp>
      <p:sp>
        <p:nvSpPr>
          <p:cNvPr id="344" name="Google Shape;344;p23"/>
          <p:cNvSpPr txBox="1"/>
          <p:nvPr/>
        </p:nvSpPr>
        <p:spPr>
          <a:xfrm>
            <a:off x="4336394"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too</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descr="A picture containing clock&#10;&#10;Description automatically generated" id="350" name="Google Shape;350;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1" name="Google Shape;351;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2" name="Google Shape;352;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3" name="Google Shape;353;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4" name="Google Shape;354;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55" name="Google Shape;355;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178</a:t>
            </a:r>
            <a:endParaRPr b="0" i="0" sz="1400" u="none" cap="none" strike="noStrike">
              <a:solidFill>
                <a:srgbClr val="000000"/>
              </a:solidFill>
              <a:latin typeface="Century Gothic"/>
              <a:ea typeface="Century Gothic"/>
              <a:cs typeface="Century Gothic"/>
              <a:sym typeface="Century Gothic"/>
            </a:endParaRPr>
          </a:p>
        </p:txBody>
      </p:sp>
      <p:sp>
        <p:nvSpPr>
          <p:cNvPr id="356" name="Google Shape;356;p24"/>
          <p:cNvSpPr txBox="1"/>
          <p:nvPr/>
        </p:nvSpPr>
        <p:spPr>
          <a:xfrm>
            <a:off x="1018998" y="2766124"/>
            <a:ext cx="2821481"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rain</a:t>
            </a:r>
            <a:endParaRPr b="0" i="0" sz="1400" u="none" cap="none" strike="noStrike">
              <a:solidFill>
                <a:srgbClr val="000000"/>
              </a:solidFill>
              <a:latin typeface="Century Gothic"/>
              <a:ea typeface="Century Gothic"/>
              <a:cs typeface="Century Gothic"/>
              <a:sym typeface="Century Gothic"/>
            </a:endParaRPr>
          </a:p>
        </p:txBody>
      </p:sp>
      <p:sp>
        <p:nvSpPr>
          <p:cNvPr id="357" name="Google Shape;357;p24"/>
          <p:cNvSpPr txBox="1"/>
          <p:nvPr/>
        </p:nvSpPr>
        <p:spPr>
          <a:xfrm>
            <a:off x="4685259" y="2766124"/>
            <a:ext cx="2821481"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dirt</a:t>
            </a:r>
            <a:endParaRPr b="0" i="0" sz="1400" u="none" cap="none" strike="noStrike">
              <a:solidFill>
                <a:srgbClr val="000000"/>
              </a:solidFill>
              <a:latin typeface="Century Gothic"/>
              <a:ea typeface="Century Gothic"/>
              <a:cs typeface="Century Gothic"/>
              <a:sym typeface="Century Gothic"/>
            </a:endParaRPr>
          </a:p>
        </p:txBody>
      </p:sp>
      <p:sp>
        <p:nvSpPr>
          <p:cNvPr id="358" name="Google Shape;358;p24"/>
          <p:cNvSpPr txBox="1"/>
          <p:nvPr/>
        </p:nvSpPr>
        <p:spPr>
          <a:xfrm>
            <a:off x="8351521" y="2766123"/>
            <a:ext cx="2821481"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seeds</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descr="A picture containing clock&#10;&#10;Description automatically generated" id="364" name="Google Shape;364;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5" name="Google Shape;365;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6" name="Google Shape;366;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7" name="Google Shape;367;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8" name="Google Shape;368;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369" name="Google Shape;369;p2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179</a:t>
            </a:r>
            <a:endParaRPr b="0" i="0" sz="1400" u="none" cap="none" strike="noStrike">
              <a:solidFill>
                <a:srgbClr val="000000"/>
              </a:solidFill>
              <a:latin typeface="Century Gothic"/>
              <a:ea typeface="Century Gothic"/>
              <a:cs typeface="Century Gothic"/>
              <a:sym typeface="Century Gothic"/>
            </a:endParaRPr>
          </a:p>
        </p:txBody>
      </p:sp>
      <p:pic>
        <p:nvPicPr>
          <p:cNvPr id="370" name="Google Shape;370;p26"/>
          <p:cNvPicPr preferRelativeResize="0"/>
          <p:nvPr/>
        </p:nvPicPr>
        <p:blipFill rotWithShape="1">
          <a:blip r:embed="rId6">
            <a:alphaModFix/>
          </a:blip>
          <a:srcRect b="0" l="0" r="0" t="0"/>
          <a:stretch/>
        </p:blipFill>
        <p:spPr>
          <a:xfrm>
            <a:off x="2531163" y="1374669"/>
            <a:ext cx="6060515" cy="49887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descr="A picture containing clock&#10;&#10;Description automatically generated" id="376" name="Google Shape;376;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7" name="Google Shape;377;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8" name="Google Shape;378;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9" name="Google Shape;379;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0" name="Google Shape;380;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Who Likes Rain</a:t>
            </a:r>
            <a:r>
              <a:rPr b="0" i="0" lang="en-US" sz="40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descr="Icon&#10;&#10;Description automatically generated" id="381" name="Google Shape;381;p27"/>
          <p:cNvPicPr preferRelativeResize="0"/>
          <p:nvPr/>
        </p:nvPicPr>
        <p:blipFill rotWithShape="1">
          <a:blip r:embed="rId6">
            <a:alphaModFix/>
          </a:blip>
          <a:srcRect b="0" l="0" r="0" t="0"/>
          <a:stretch/>
        </p:blipFill>
        <p:spPr>
          <a:xfrm flipH="1">
            <a:off x="10103085" y="2367078"/>
            <a:ext cx="2177400" cy="1512625"/>
          </a:xfrm>
          <a:prstGeom prst="rect">
            <a:avLst/>
          </a:prstGeom>
          <a:noFill/>
          <a:ln>
            <a:noFill/>
          </a:ln>
        </p:spPr>
      </p:pic>
      <p:sp>
        <p:nvSpPr>
          <p:cNvPr id="382" name="Google Shape;382;p27"/>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180, 181</a:t>
            </a:r>
            <a:endParaRPr b="0" i="0" sz="1400" u="none" cap="none" strike="noStrike">
              <a:solidFill>
                <a:srgbClr val="000000"/>
              </a:solidFill>
              <a:latin typeface="Century Gothic"/>
              <a:ea typeface="Century Gothic"/>
              <a:cs typeface="Century Gothic"/>
              <a:sym typeface="Century Gothic"/>
            </a:endParaRPr>
          </a:p>
        </p:txBody>
      </p:sp>
      <p:pic>
        <p:nvPicPr>
          <p:cNvPr id="383" name="Google Shape;383;p27"/>
          <p:cNvPicPr preferRelativeResize="0"/>
          <p:nvPr/>
        </p:nvPicPr>
        <p:blipFill rotWithShape="1">
          <a:blip r:embed="rId7">
            <a:alphaModFix/>
          </a:blip>
          <a:srcRect b="0" l="416" r="426" t="0"/>
          <a:stretch/>
        </p:blipFill>
        <p:spPr>
          <a:xfrm>
            <a:off x="503000" y="1607501"/>
            <a:ext cx="9455256" cy="39480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descr="A picture containing clock&#10;&#10;Description automatically generated" id="389" name="Google Shape;389;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0" name="Google Shape;390;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1" name="Google Shape;391;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2" name="Google Shape;392;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3" name="Google Shape;393;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Who Likes Rain</a:t>
            </a:r>
            <a:r>
              <a:rPr b="0" i="0" lang="en-US" sz="40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94" name="Google Shape;394;p29"/>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182, 183</a:t>
            </a:r>
            <a:endParaRPr b="0" i="0" sz="1400" u="none" cap="none" strike="noStrike">
              <a:solidFill>
                <a:srgbClr val="000000"/>
              </a:solidFill>
              <a:latin typeface="Century Gothic"/>
              <a:ea typeface="Century Gothic"/>
              <a:cs typeface="Century Gothic"/>
              <a:sym typeface="Century Gothic"/>
            </a:endParaRPr>
          </a:p>
        </p:txBody>
      </p:sp>
      <p:pic>
        <p:nvPicPr>
          <p:cNvPr id="395" name="Google Shape;395;p29"/>
          <p:cNvPicPr preferRelativeResize="0"/>
          <p:nvPr/>
        </p:nvPicPr>
        <p:blipFill rotWithShape="1">
          <a:blip r:embed="rId6">
            <a:alphaModFix/>
          </a:blip>
          <a:srcRect b="0" l="445" r="445" t="0"/>
          <a:stretch/>
        </p:blipFill>
        <p:spPr>
          <a:xfrm>
            <a:off x="902375" y="1500825"/>
            <a:ext cx="9574147" cy="39977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descr="A picture containing clock&#10;&#10;Description automatically generated" id="401" name="Google Shape;401;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2" name="Google Shape;402;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3" name="Google Shape;403;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4" name="Google Shape;404;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5" name="Google Shape;405;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Who Likes Rain</a:t>
            </a:r>
            <a:r>
              <a:rPr b="0" i="0" lang="en-US" sz="40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descr="Icon&#10;&#10;Description automatically generated" id="406" name="Google Shape;406;p30"/>
          <p:cNvPicPr preferRelativeResize="0"/>
          <p:nvPr/>
        </p:nvPicPr>
        <p:blipFill rotWithShape="1">
          <a:blip r:embed="rId6">
            <a:alphaModFix/>
          </a:blip>
          <a:srcRect b="0" l="0" r="0" t="0"/>
          <a:stretch/>
        </p:blipFill>
        <p:spPr>
          <a:xfrm flipH="1">
            <a:off x="10103085" y="2367078"/>
            <a:ext cx="2177400" cy="1512625"/>
          </a:xfrm>
          <a:prstGeom prst="rect">
            <a:avLst/>
          </a:prstGeom>
          <a:noFill/>
          <a:ln>
            <a:noFill/>
          </a:ln>
        </p:spPr>
      </p:pic>
      <p:sp>
        <p:nvSpPr>
          <p:cNvPr id="407" name="Google Shape;407;p30"/>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184, 185</a:t>
            </a:r>
            <a:endParaRPr b="0" i="0" sz="1400" u="none" cap="none" strike="noStrike">
              <a:solidFill>
                <a:srgbClr val="000000"/>
              </a:solidFill>
              <a:latin typeface="Century Gothic"/>
              <a:ea typeface="Century Gothic"/>
              <a:cs typeface="Century Gothic"/>
              <a:sym typeface="Century Gothic"/>
            </a:endParaRPr>
          </a:p>
        </p:txBody>
      </p:sp>
      <p:pic>
        <p:nvPicPr>
          <p:cNvPr id="408" name="Google Shape;408;p30"/>
          <p:cNvPicPr preferRelativeResize="0"/>
          <p:nvPr/>
        </p:nvPicPr>
        <p:blipFill rotWithShape="1">
          <a:blip r:embed="rId7">
            <a:alphaModFix/>
          </a:blip>
          <a:srcRect b="0" l="583" r="573" t="0"/>
          <a:stretch/>
        </p:blipFill>
        <p:spPr>
          <a:xfrm>
            <a:off x="503000" y="1607501"/>
            <a:ext cx="9455255" cy="39480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descr="A picture containing clock&#10;&#10;Description automatically generated" id="414" name="Google Shape;414;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5" name="Google Shape;415;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6" name="Google Shape;416;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7" name="Google Shape;417;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8" name="Google Shape;418;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Who Likes Rain</a:t>
            </a:r>
            <a:r>
              <a:rPr b="0" i="0" lang="en-US" sz="40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19" name="Google Shape;419;p31"/>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186, 187</a:t>
            </a:r>
            <a:endParaRPr b="0" i="0" sz="1400" u="none" cap="none" strike="noStrike">
              <a:solidFill>
                <a:srgbClr val="000000"/>
              </a:solidFill>
              <a:latin typeface="Century Gothic"/>
              <a:ea typeface="Century Gothic"/>
              <a:cs typeface="Century Gothic"/>
              <a:sym typeface="Century Gothic"/>
            </a:endParaRPr>
          </a:p>
        </p:txBody>
      </p:sp>
      <p:pic>
        <p:nvPicPr>
          <p:cNvPr id="420" name="Google Shape;420;p31"/>
          <p:cNvPicPr preferRelativeResize="0"/>
          <p:nvPr/>
        </p:nvPicPr>
        <p:blipFill rotWithShape="1">
          <a:blip r:embed="rId6">
            <a:alphaModFix/>
          </a:blip>
          <a:srcRect b="0" l="514" r="514" t="0"/>
          <a:stretch/>
        </p:blipFill>
        <p:spPr>
          <a:xfrm>
            <a:off x="902375" y="1500825"/>
            <a:ext cx="9574147" cy="39977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descr="A picture containing clock&#10;&#10;Description automatically generated" id="426" name="Google Shape;426;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7" name="Google Shape;427;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8" name="Google Shape;428;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9" name="Google Shape;429;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0" name="Google Shape;430;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431" name="Google Shape;431;p33"/>
          <p:cNvSpPr txBox="1"/>
          <p:nvPr/>
        </p:nvSpPr>
        <p:spPr>
          <a:xfrm>
            <a:off x="6095999" y="1899966"/>
            <a:ext cx="5923257"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Is rain good for Frank and Jenna, or is it bad for them</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Draw:  </a:t>
            </a:r>
            <a:r>
              <a:rPr b="0" i="0" lang="en-US" sz="3200" u="none" cap="none" strike="noStrike">
                <a:solidFill>
                  <a:schemeClr val="dk1"/>
                </a:solidFill>
                <a:latin typeface="Century Gothic"/>
                <a:ea typeface="Century Gothic"/>
                <a:cs typeface="Century Gothic"/>
                <a:sym typeface="Century Gothic"/>
              </a:rPr>
              <a:t>Draw the part of the story that you liked the most.</a:t>
            </a:r>
            <a:endParaRPr b="0" i="0" sz="3200" u="none" cap="none" strike="noStrike">
              <a:solidFill>
                <a:schemeClr val="dk1"/>
              </a:solidFill>
              <a:latin typeface="Century Gothic"/>
              <a:ea typeface="Century Gothic"/>
              <a:cs typeface="Century Gothic"/>
              <a:sym typeface="Century Gothic"/>
            </a:endParaRPr>
          </a:p>
        </p:txBody>
      </p:sp>
      <p:pic>
        <p:nvPicPr>
          <p:cNvPr id="432" name="Google Shape;432;p33"/>
          <p:cNvPicPr preferRelativeResize="0"/>
          <p:nvPr/>
        </p:nvPicPr>
        <p:blipFill rotWithShape="1">
          <a:blip r:embed="rId6">
            <a:alphaModFix/>
          </a:blip>
          <a:srcRect b="0" l="0" r="0" t="0"/>
          <a:stretch/>
        </p:blipFill>
        <p:spPr>
          <a:xfrm>
            <a:off x="465129" y="1548182"/>
            <a:ext cx="5295285" cy="43588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descr="A picture containing clock&#10;&#10;Description automatically generated" id="438" name="Google Shape;438;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9" name="Google Shape;439;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0" name="Google Shape;440;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1" name="Google Shape;441;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2" name="Google Shape;442;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43" name="Google Shape;443;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188</a:t>
            </a:r>
            <a:endParaRPr b="0" i="0" sz="1400" u="none" cap="none" strike="noStrike">
              <a:solidFill>
                <a:srgbClr val="000000"/>
              </a:solidFill>
              <a:latin typeface="Century Gothic"/>
              <a:ea typeface="Century Gothic"/>
              <a:cs typeface="Century Gothic"/>
              <a:sym typeface="Century Gothic"/>
            </a:endParaRPr>
          </a:p>
        </p:txBody>
      </p:sp>
      <p:sp>
        <p:nvSpPr>
          <p:cNvPr id="444" name="Google Shape;444;p60"/>
          <p:cNvSpPr txBox="1"/>
          <p:nvPr/>
        </p:nvSpPr>
        <p:spPr>
          <a:xfrm>
            <a:off x="7447198" y="2403529"/>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188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45" name="Google Shape;445;p60"/>
          <p:cNvPicPr preferRelativeResize="0"/>
          <p:nvPr/>
        </p:nvPicPr>
        <p:blipFill rotWithShape="1">
          <a:blip r:embed="rId6">
            <a:alphaModFix/>
          </a:blip>
          <a:srcRect b="0" l="0" r="0" t="0"/>
          <a:stretch/>
        </p:blipFill>
        <p:spPr>
          <a:xfrm>
            <a:off x="909553" y="1227621"/>
            <a:ext cx="5954419" cy="49063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A picture containing clock&#10;&#10;Description automatically generated" id="451" name="Google Shape;451;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2" name="Google Shape;452;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3" name="Google Shape;453;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4" name="Google Shape;454;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5" name="Google Shape;455;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56" name="Google Shape;456;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a:t>
            </a:r>
            <a:r>
              <a:rPr b="1" i="0" lang="en-US" sz="2400" u="none" cap="none" strike="noStrike">
                <a:solidFill>
                  <a:schemeClr val="lt1"/>
                </a:solidFill>
                <a:latin typeface="Century Gothic"/>
                <a:ea typeface="Century Gothic"/>
                <a:cs typeface="Century Gothic"/>
                <a:sym typeface="Century Gothic"/>
              </a:rPr>
              <a:t>189</a:t>
            </a:r>
            <a:endParaRPr b="0" i="0" sz="1400" u="none" cap="none" strike="noStrike">
              <a:solidFill>
                <a:srgbClr val="000000"/>
              </a:solidFill>
              <a:latin typeface="Arial"/>
              <a:ea typeface="Arial"/>
              <a:cs typeface="Arial"/>
              <a:sym typeface="Arial"/>
            </a:endParaRPr>
          </a:p>
        </p:txBody>
      </p:sp>
      <p:sp>
        <p:nvSpPr>
          <p:cNvPr id="457" name="Google Shape;457;p34"/>
          <p:cNvSpPr txBox="1"/>
          <p:nvPr/>
        </p:nvSpPr>
        <p:spPr>
          <a:xfrm>
            <a:off x="7086743" y="2247255"/>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189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58" name="Google Shape;458;p34"/>
          <p:cNvPicPr preferRelativeResize="0"/>
          <p:nvPr/>
        </p:nvPicPr>
        <p:blipFill rotWithShape="1">
          <a:blip r:embed="rId6">
            <a:alphaModFix/>
          </a:blip>
          <a:srcRect b="0" l="0" r="0" t="0"/>
          <a:stretch/>
        </p:blipFill>
        <p:spPr>
          <a:xfrm>
            <a:off x="733849" y="1297873"/>
            <a:ext cx="5831496" cy="48422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descr="A picture containing clock&#10;&#10;Description automatically generated" id="464" name="Google Shape;464;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5" name="Google Shape;465;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6" name="Google Shape;466;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7" name="Google Shape;467;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8" name="Google Shape;468;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469" name="Google Shape;469;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198</a:t>
            </a:r>
            <a:endParaRPr b="0" i="0" sz="1400" u="none" cap="none" strike="noStrike">
              <a:solidFill>
                <a:srgbClr val="000000"/>
              </a:solidFill>
              <a:latin typeface="Century Gothic"/>
              <a:ea typeface="Century Gothic"/>
              <a:cs typeface="Century Gothic"/>
              <a:sym typeface="Century Gothic"/>
            </a:endParaRPr>
          </a:p>
        </p:txBody>
      </p:sp>
      <p:sp>
        <p:nvSpPr>
          <p:cNvPr id="470" name="Google Shape;470;p35"/>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198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71" name="Google Shape;471;p35"/>
          <p:cNvPicPr preferRelativeResize="0"/>
          <p:nvPr/>
        </p:nvPicPr>
        <p:blipFill rotWithShape="1">
          <a:blip r:embed="rId6">
            <a:alphaModFix/>
          </a:blip>
          <a:srcRect b="0" l="0" r="0" t="0"/>
          <a:stretch/>
        </p:blipFill>
        <p:spPr>
          <a:xfrm>
            <a:off x="1706630" y="1442343"/>
            <a:ext cx="5923172" cy="492207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descr="A picture containing clock&#10;&#10;Description automatically generated" id="477" name="Google Shape;477;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8" name="Google Shape;478;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9" name="Google Shape;479;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0" name="Google Shape;480;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1" name="Google Shape;481;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82" name="Google Shape;482;p36"/>
          <p:cNvSpPr txBox="1"/>
          <p:nvPr/>
        </p:nvSpPr>
        <p:spPr>
          <a:xfrm>
            <a:off x="995895" y="2142235"/>
            <a:ext cx="9557803"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Review </a:t>
            </a:r>
            <a:r>
              <a:rPr b="0" i="0" lang="en-US" sz="3200" u="none" cap="none" strike="noStrike">
                <a:solidFill>
                  <a:schemeClr val="dk1"/>
                </a:solidFill>
                <a:latin typeface="Century Gothic"/>
                <a:ea typeface="Century Gothic"/>
                <a:cs typeface="Century Gothic"/>
                <a:sym typeface="Century Gothic"/>
              </a:rPr>
              <a:t>your books and add more details.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
        <p:nvSpPr>
          <p:cNvPr id="483" name="Google Shape;483;p36"/>
          <p:cNvSpPr txBox="1"/>
          <p:nvPr/>
        </p:nvSpPr>
        <p:spPr>
          <a:xfrm>
            <a:off x="995895" y="3880734"/>
            <a:ext cx="85482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where you added details and explain why you added them.</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484" name="Google Shape;484;p36"/>
          <p:cNvPicPr preferRelativeResize="0"/>
          <p:nvPr/>
        </p:nvPicPr>
        <p:blipFill rotWithShape="1">
          <a:blip r:embed="rId6">
            <a:alphaModFix/>
          </a:blip>
          <a:srcRect b="0" l="0" r="0" t="0"/>
          <a:stretch/>
        </p:blipFill>
        <p:spPr>
          <a:xfrm>
            <a:off x="8513951" y="3304079"/>
            <a:ext cx="2429785" cy="24297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descr="A picture containing clock&#10;&#10;Description automatically generated" id="490" name="Google Shape;490;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1" name="Google Shape;491;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2" name="Google Shape;492;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3" name="Google Shape;493;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4" name="Google Shape;494;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495" name="Google Shape;495;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194</a:t>
            </a:r>
            <a:endParaRPr b="0" i="0" sz="1400" u="none" cap="none" strike="noStrike">
              <a:solidFill>
                <a:srgbClr val="000000"/>
              </a:solidFill>
              <a:latin typeface="Century Gothic"/>
              <a:ea typeface="Century Gothic"/>
              <a:cs typeface="Century Gothic"/>
              <a:sym typeface="Century Gothic"/>
            </a:endParaRPr>
          </a:p>
        </p:txBody>
      </p:sp>
      <p:sp>
        <p:nvSpPr>
          <p:cNvPr id="496" name="Google Shape;496;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194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97" name="Google Shape;497;p37"/>
          <p:cNvPicPr preferRelativeResize="0"/>
          <p:nvPr/>
        </p:nvPicPr>
        <p:blipFill rotWithShape="1">
          <a:blip r:embed="rId6">
            <a:alphaModFix/>
          </a:blip>
          <a:srcRect b="0" l="0" r="0" t="0"/>
          <a:stretch/>
        </p:blipFill>
        <p:spPr>
          <a:xfrm>
            <a:off x="1693572" y="1323256"/>
            <a:ext cx="6019949" cy="49960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descr="A picture containing clock&#10;&#10;Description automatically generated" id="503" name="Google Shape;503;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4" name="Google Shape;504;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5" name="Google Shape;505;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6" name="Google Shape;506;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7" name="Google Shape;507;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08" name="Google Shape;508;p38"/>
          <p:cNvSpPr txBox="1"/>
          <p:nvPr/>
        </p:nvSpPr>
        <p:spPr>
          <a:xfrm>
            <a:off x="2476402" y="1339854"/>
            <a:ext cx="6718200" cy="14160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Bob is happy.</a:t>
            </a:r>
            <a:endParaRPr b="0" i="0" sz="4000" u="none" cap="none" strike="noStrike">
              <a:solidFill>
                <a:schemeClr val="accen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Bob is happy with me.</a:t>
            </a:r>
            <a:endParaRPr b="0" i="0" sz="4000" u="none" cap="none" strike="noStrike">
              <a:solidFill>
                <a:schemeClr val="accent1"/>
              </a:solidFill>
              <a:latin typeface="Century Gothic"/>
              <a:ea typeface="Century Gothic"/>
              <a:cs typeface="Century Gothic"/>
              <a:sym typeface="Century Gothic"/>
            </a:endParaRPr>
          </a:p>
        </p:txBody>
      </p:sp>
      <p:sp>
        <p:nvSpPr>
          <p:cNvPr id="509" name="Google Shape;509;p38"/>
          <p:cNvSpPr txBox="1"/>
          <p:nvPr/>
        </p:nvSpPr>
        <p:spPr>
          <a:xfrm>
            <a:off x="2183501" y="5436186"/>
            <a:ext cx="67182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Revise </a:t>
            </a:r>
            <a:r>
              <a:rPr b="0" i="0" lang="en-US" sz="3200" u="none" cap="none" strike="noStrike">
                <a:solidFill>
                  <a:schemeClr val="dk1"/>
                </a:solidFill>
                <a:latin typeface="Century Gothic"/>
                <a:ea typeface="Century Gothic"/>
                <a:cs typeface="Century Gothic"/>
                <a:sym typeface="Century Gothic"/>
              </a:rPr>
              <a:t>sentences by adding a prepositional phrase.</a:t>
            </a:r>
            <a:endParaRPr b="0" i="0" sz="3200" u="none" cap="none" strike="noStrike">
              <a:solidFill>
                <a:schemeClr val="dk1"/>
              </a:solidFill>
              <a:latin typeface="Century Gothic"/>
              <a:ea typeface="Century Gothic"/>
              <a:cs typeface="Century Gothic"/>
              <a:sym typeface="Century Gothic"/>
            </a:endParaRPr>
          </a:p>
        </p:txBody>
      </p:sp>
      <p:sp>
        <p:nvSpPr>
          <p:cNvPr id="510" name="Google Shape;510;p38"/>
          <p:cNvSpPr txBox="1"/>
          <p:nvPr/>
        </p:nvSpPr>
        <p:spPr>
          <a:xfrm>
            <a:off x="2476401" y="3232790"/>
            <a:ext cx="6718200" cy="14160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I went to school.</a:t>
            </a:r>
            <a:endParaRPr b="0" i="0" sz="4000" u="none" cap="none" strike="noStrike">
              <a:solidFill>
                <a:schemeClr val="accen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I went to the store.</a:t>
            </a:r>
            <a:endParaRPr b="0" i="0" sz="40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descr="A picture containing drawing, lamp&#10;&#10;Description automatically generated" id="515" name="Google Shape;515;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16" name="Google Shape;516;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17" name="Google Shape;517;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18" name="Google Shape;518;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19" name="Google Shape;519;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20" name="Google Shape;520;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descr="A picture containing clock&#10;&#10;Description automatically generated" id="526" name="Google Shape;526;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27" name="Google Shape;527;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28" name="Google Shape;528;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9" name="Google Shape;529;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30" name="Google Shape;530;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31" name="Google Shape;531;p40"/>
          <p:cNvSpPr txBox="1"/>
          <p:nvPr/>
        </p:nvSpPr>
        <p:spPr>
          <a:xfrm>
            <a:off x="904535" y="1586804"/>
            <a:ext cx="42288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bookshelf</a:t>
            </a:r>
            <a:endParaRPr b="0" i="0" sz="1400" u="none" cap="none" strike="noStrike">
              <a:solidFill>
                <a:srgbClr val="000000"/>
              </a:solidFill>
              <a:latin typeface="Century Gothic"/>
              <a:ea typeface="Century Gothic"/>
              <a:cs typeface="Century Gothic"/>
              <a:sym typeface="Century Gothic"/>
            </a:endParaRPr>
          </a:p>
        </p:txBody>
      </p:sp>
      <p:sp>
        <p:nvSpPr>
          <p:cNvPr id="532" name="Google Shape;532;p40"/>
          <p:cNvSpPr txBox="1"/>
          <p:nvPr/>
        </p:nvSpPr>
        <p:spPr>
          <a:xfrm>
            <a:off x="904535" y="3227727"/>
            <a:ext cx="42288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cookbook</a:t>
            </a:r>
            <a:endParaRPr b="0" i="0" sz="1400" u="none" cap="none" strike="noStrike">
              <a:solidFill>
                <a:srgbClr val="000000"/>
              </a:solidFill>
              <a:latin typeface="Century Gothic"/>
              <a:ea typeface="Century Gothic"/>
              <a:cs typeface="Century Gothic"/>
              <a:sym typeface="Century Gothic"/>
            </a:endParaRPr>
          </a:p>
        </p:txBody>
      </p:sp>
      <p:sp>
        <p:nvSpPr>
          <p:cNvPr id="533" name="Google Shape;533;p40"/>
          <p:cNvSpPr txBox="1"/>
          <p:nvPr/>
        </p:nvSpPr>
        <p:spPr>
          <a:xfrm>
            <a:off x="5952024" y="1586804"/>
            <a:ext cx="42288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raindrop</a:t>
            </a:r>
            <a:endParaRPr b="0" i="0" sz="1400" u="none" cap="none" strike="noStrike">
              <a:solidFill>
                <a:srgbClr val="000000"/>
              </a:solidFill>
              <a:latin typeface="Century Gothic"/>
              <a:ea typeface="Century Gothic"/>
              <a:cs typeface="Century Gothic"/>
              <a:sym typeface="Century Gothic"/>
            </a:endParaRPr>
          </a:p>
        </p:txBody>
      </p:sp>
      <p:sp>
        <p:nvSpPr>
          <p:cNvPr id="534" name="Google Shape;534;p40"/>
          <p:cNvSpPr txBox="1"/>
          <p:nvPr/>
        </p:nvSpPr>
        <p:spPr>
          <a:xfrm>
            <a:off x="5952024" y="3227727"/>
            <a:ext cx="42288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backdrop</a:t>
            </a:r>
            <a:endParaRPr b="0" i="0" sz="1400" u="none" cap="none" strike="noStrike">
              <a:solidFill>
                <a:srgbClr val="000000"/>
              </a:solidFill>
              <a:latin typeface="Century Gothic"/>
              <a:ea typeface="Century Gothic"/>
              <a:cs typeface="Century Gothic"/>
              <a:sym typeface="Century Gothic"/>
            </a:endParaRPr>
          </a:p>
        </p:txBody>
      </p:sp>
      <p:sp>
        <p:nvSpPr>
          <p:cNvPr id="535" name="Google Shape;535;p40"/>
          <p:cNvSpPr txBox="1"/>
          <p:nvPr/>
        </p:nvSpPr>
        <p:spPr>
          <a:xfrm>
            <a:off x="3510822" y="4868641"/>
            <a:ext cx="42288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backpack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descr="A picture containing clock&#10;&#10;Description automatically generated" id="541" name="Google Shape;541;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42" name="Google Shape;542;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43" name="Google Shape;543;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4" name="Google Shape;544;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45" name="Google Shape;545;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168</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46" name="Google Shape;546;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47" name="Google Shape;547;p41"/>
          <p:cNvSpPr txBox="1"/>
          <p:nvPr/>
        </p:nvSpPr>
        <p:spPr>
          <a:xfrm>
            <a:off x="8620491" y="2331771"/>
            <a:ext cx="3571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48" name="Google Shape;548;p41"/>
          <p:cNvSpPr txBox="1"/>
          <p:nvPr/>
        </p:nvSpPr>
        <p:spPr>
          <a:xfrm>
            <a:off x="505524" y="1928000"/>
            <a:ext cx="19641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lamp</a:t>
            </a:r>
            <a:endParaRPr b="0" i="0" sz="4800" u="none" cap="none" strike="noStrike">
              <a:solidFill>
                <a:srgbClr val="000000"/>
              </a:solidFill>
              <a:latin typeface="Century Gothic"/>
              <a:ea typeface="Century Gothic"/>
              <a:cs typeface="Century Gothic"/>
              <a:sym typeface="Century Gothic"/>
            </a:endParaRPr>
          </a:p>
        </p:txBody>
      </p:sp>
      <p:sp>
        <p:nvSpPr>
          <p:cNvPr id="549" name="Google Shape;549;p41"/>
          <p:cNvSpPr txBox="1"/>
          <p:nvPr/>
        </p:nvSpPr>
        <p:spPr>
          <a:xfrm>
            <a:off x="519460" y="3335248"/>
            <a:ext cx="19641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run</a:t>
            </a:r>
            <a:endParaRPr b="0" i="0" sz="4800" u="none" cap="none" strike="noStrike">
              <a:solidFill>
                <a:srgbClr val="000000"/>
              </a:solidFill>
              <a:latin typeface="Century Gothic"/>
              <a:ea typeface="Century Gothic"/>
              <a:cs typeface="Century Gothic"/>
              <a:sym typeface="Century Gothic"/>
            </a:endParaRPr>
          </a:p>
        </p:txBody>
      </p:sp>
      <p:sp>
        <p:nvSpPr>
          <p:cNvPr id="550" name="Google Shape;550;p41"/>
          <p:cNvSpPr txBox="1"/>
          <p:nvPr/>
        </p:nvSpPr>
        <p:spPr>
          <a:xfrm>
            <a:off x="519460" y="4688174"/>
            <a:ext cx="19641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zap</a:t>
            </a:r>
            <a:endParaRPr b="0" i="0" sz="4800" u="none" cap="none" strike="noStrike">
              <a:solidFill>
                <a:srgbClr val="000000"/>
              </a:solidFill>
              <a:latin typeface="Century Gothic"/>
              <a:ea typeface="Century Gothic"/>
              <a:cs typeface="Century Gothic"/>
              <a:sym typeface="Century Gothic"/>
            </a:endParaRPr>
          </a:p>
        </p:txBody>
      </p:sp>
      <p:pic>
        <p:nvPicPr>
          <p:cNvPr id="551" name="Google Shape;551;p41"/>
          <p:cNvPicPr preferRelativeResize="0"/>
          <p:nvPr/>
        </p:nvPicPr>
        <p:blipFill rotWithShape="1">
          <a:blip r:embed="rId6">
            <a:alphaModFix/>
          </a:blip>
          <a:srcRect b="0" l="0" r="0" t="0"/>
          <a:stretch/>
        </p:blipFill>
        <p:spPr>
          <a:xfrm>
            <a:off x="2957030" y="1595332"/>
            <a:ext cx="5300067" cy="44031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descr="A picture containing clock&#10;&#10;Description automatically generated" id="557" name="Google Shape;557;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8" name="Google Shape;558;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9" name="Google Shape;559;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0" name="Google Shape;560;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1" name="Google Shape;561;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62" name="Google Shape;562;p6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169</a:t>
            </a:r>
            <a:endParaRPr b="0" i="0" sz="1400" u="none" cap="none" strike="noStrike">
              <a:solidFill>
                <a:srgbClr val="000000"/>
              </a:solidFill>
              <a:latin typeface="Century Gothic"/>
              <a:ea typeface="Century Gothic"/>
              <a:cs typeface="Century Gothic"/>
              <a:sym typeface="Century Gothic"/>
            </a:endParaRPr>
          </a:p>
        </p:txBody>
      </p:sp>
      <p:pic>
        <p:nvPicPr>
          <p:cNvPr id="563" name="Google Shape;563;p64"/>
          <p:cNvPicPr preferRelativeResize="0"/>
          <p:nvPr/>
        </p:nvPicPr>
        <p:blipFill rotWithShape="1">
          <a:blip r:embed="rId6">
            <a:alphaModFix/>
          </a:blip>
          <a:srcRect b="0" l="0" r="0" t="0"/>
          <a:stretch/>
        </p:blipFill>
        <p:spPr>
          <a:xfrm>
            <a:off x="2831100" y="1538100"/>
            <a:ext cx="5555050" cy="45984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64" name="Google Shape;564;p64"/>
          <p:cNvSpPr txBox="1"/>
          <p:nvPr/>
        </p:nvSpPr>
        <p:spPr>
          <a:xfrm>
            <a:off x="8620654" y="2247235"/>
            <a:ext cx="3571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65" name="Google Shape;565;p64"/>
          <p:cNvSpPr txBox="1"/>
          <p:nvPr/>
        </p:nvSpPr>
        <p:spPr>
          <a:xfrm>
            <a:off x="434912" y="1729188"/>
            <a:ext cx="20463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lang="en-US" sz="4800">
                <a:solidFill>
                  <a:schemeClr val="dk1"/>
                </a:solidFill>
                <a:latin typeface="Century Gothic"/>
                <a:ea typeface="Century Gothic"/>
                <a:cs typeface="Century Gothic"/>
                <a:sym typeface="Century Gothic"/>
              </a:rPr>
              <a:t>new</a:t>
            </a:r>
            <a:endParaRPr b="0" i="0" sz="4800" u="none" cap="none" strike="noStrike">
              <a:solidFill>
                <a:srgbClr val="000000"/>
              </a:solidFill>
              <a:latin typeface="Century Gothic"/>
              <a:ea typeface="Century Gothic"/>
              <a:cs typeface="Century Gothic"/>
              <a:sym typeface="Century Gothic"/>
            </a:endParaRPr>
          </a:p>
        </p:txBody>
      </p:sp>
      <p:sp>
        <p:nvSpPr>
          <p:cNvPr id="566" name="Google Shape;566;p64"/>
          <p:cNvSpPr txBox="1"/>
          <p:nvPr/>
        </p:nvSpPr>
        <p:spPr>
          <a:xfrm>
            <a:off x="449431" y="3136436"/>
            <a:ext cx="20463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lang="en-US" sz="4800">
                <a:solidFill>
                  <a:schemeClr val="dk1"/>
                </a:solidFill>
                <a:latin typeface="Century Gothic"/>
                <a:ea typeface="Century Gothic"/>
                <a:cs typeface="Century Gothic"/>
                <a:sym typeface="Century Gothic"/>
              </a:rPr>
              <a:t>too</a:t>
            </a:r>
            <a:endParaRPr b="0" i="0" sz="4800" u="none" cap="none" strike="noStrike">
              <a:solidFill>
                <a:srgbClr val="000000"/>
              </a:solidFill>
              <a:latin typeface="Century Gothic"/>
              <a:ea typeface="Century Gothic"/>
              <a:cs typeface="Century Gothic"/>
              <a:sym typeface="Century Gothic"/>
            </a:endParaRPr>
          </a:p>
        </p:txBody>
      </p:sp>
      <p:sp>
        <p:nvSpPr>
          <p:cNvPr id="567" name="Google Shape;567;p64"/>
          <p:cNvSpPr txBox="1"/>
          <p:nvPr/>
        </p:nvSpPr>
        <p:spPr>
          <a:xfrm>
            <a:off x="449431" y="4489362"/>
            <a:ext cx="20463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lang="en-US" sz="4800">
                <a:solidFill>
                  <a:schemeClr val="dk1"/>
                </a:solidFill>
                <a:latin typeface="Century Gothic"/>
                <a:ea typeface="Century Gothic"/>
                <a:cs typeface="Century Gothic"/>
                <a:sym typeface="Century Gothic"/>
              </a:rPr>
              <a:t>when</a:t>
            </a:r>
            <a:endParaRPr b="0" i="0" sz="4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descr="A picture containing clock&#10;&#10;Description automatically generated" id="573" name="Google Shape;573;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4" name="Google Shape;574;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5" name="Google Shape;575;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6" name="Google Shape;576;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7" name="Google Shape;577;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Discuss Characters in Drama</a:t>
            </a:r>
            <a:endParaRPr b="0" i="0" sz="1400" u="none" cap="none" strike="noStrike">
              <a:solidFill>
                <a:srgbClr val="000000"/>
              </a:solidFill>
              <a:latin typeface="Century Gothic"/>
              <a:ea typeface="Century Gothic"/>
              <a:cs typeface="Century Gothic"/>
              <a:sym typeface="Century Gothic"/>
            </a:endParaRPr>
          </a:p>
        </p:txBody>
      </p:sp>
      <p:sp>
        <p:nvSpPr>
          <p:cNvPr id="578" name="Google Shape;578;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179</a:t>
            </a:r>
            <a:endParaRPr b="0" i="0" sz="1400" u="none" cap="none" strike="noStrike">
              <a:solidFill>
                <a:srgbClr val="000000"/>
              </a:solidFill>
              <a:latin typeface="Century Gothic"/>
              <a:ea typeface="Century Gothic"/>
              <a:cs typeface="Century Gothic"/>
              <a:sym typeface="Century Gothic"/>
            </a:endParaRPr>
          </a:p>
        </p:txBody>
      </p:sp>
      <p:pic>
        <p:nvPicPr>
          <p:cNvPr id="579" name="Google Shape;579;p43"/>
          <p:cNvPicPr preferRelativeResize="0"/>
          <p:nvPr/>
        </p:nvPicPr>
        <p:blipFill rotWithShape="1">
          <a:blip r:embed="rId6">
            <a:alphaModFix/>
          </a:blip>
          <a:srcRect b="0" l="0" r="0" t="0"/>
          <a:stretch/>
        </p:blipFill>
        <p:spPr>
          <a:xfrm>
            <a:off x="2531163" y="1374669"/>
            <a:ext cx="6060515" cy="49887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4" name="Google Shape;11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5" name="Google Shape;11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 name="Google Shape;11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7" name="Google Shape;117;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18" name="Google Shape;118;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124</a:t>
            </a:r>
            <a:endParaRPr b="0" i="0" sz="1400" u="none" cap="none" strike="noStrike">
              <a:solidFill>
                <a:srgbClr val="000000"/>
              </a:solidFill>
              <a:latin typeface="Century Gothic"/>
              <a:ea typeface="Century Gothic"/>
              <a:cs typeface="Century Gothic"/>
              <a:sym typeface="Century Gothic"/>
            </a:endParaRPr>
          </a:p>
        </p:txBody>
      </p:sp>
      <p:pic>
        <p:nvPicPr>
          <p:cNvPr id="119" name="Google Shape;119;p7"/>
          <p:cNvPicPr preferRelativeResize="0"/>
          <p:nvPr/>
        </p:nvPicPr>
        <p:blipFill rotWithShape="1">
          <a:blip r:embed="rId6">
            <a:alphaModFix/>
          </a:blip>
          <a:srcRect b="0" l="0" r="0" t="0"/>
          <a:stretch/>
        </p:blipFill>
        <p:spPr>
          <a:xfrm>
            <a:off x="6808223" y="1922332"/>
            <a:ext cx="3150169" cy="2938464"/>
          </a:xfrm>
          <a:prstGeom prst="rect">
            <a:avLst/>
          </a:prstGeom>
          <a:noFill/>
          <a:ln>
            <a:noFill/>
          </a:ln>
        </p:spPr>
      </p:pic>
      <p:pic>
        <p:nvPicPr>
          <p:cNvPr id="120" name="Google Shape;120;p7"/>
          <p:cNvPicPr preferRelativeResize="0"/>
          <p:nvPr/>
        </p:nvPicPr>
        <p:blipFill rotWithShape="1">
          <a:blip r:embed="rId7">
            <a:alphaModFix/>
          </a:blip>
          <a:srcRect b="0" l="0" r="0" t="0"/>
          <a:stretch/>
        </p:blipFill>
        <p:spPr>
          <a:xfrm>
            <a:off x="1793515" y="1740476"/>
            <a:ext cx="3433644" cy="33021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descr="A picture containing clock&#10;&#10;Description automatically generated" id="585" name="Google Shape;585;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6" name="Google Shape;586;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7" name="Google Shape;587;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8" name="Google Shape;588;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9" name="Google Shape;589;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500">
                <a:solidFill>
                  <a:schemeClr val="lt1"/>
                </a:solidFill>
                <a:latin typeface="Century Gothic"/>
                <a:ea typeface="Century Gothic"/>
                <a:cs typeface="Century Gothic"/>
                <a:sym typeface="Century Gothic"/>
              </a:rPr>
              <a:t>   </a:t>
            </a:r>
            <a:r>
              <a:rPr b="0" i="0" lang="en-US" sz="3500" u="none" cap="none" strike="noStrike">
                <a:solidFill>
                  <a:schemeClr val="lt1"/>
                </a:solidFill>
                <a:latin typeface="Century Gothic"/>
                <a:ea typeface="Century Gothic"/>
                <a:cs typeface="Century Gothic"/>
                <a:sym typeface="Century Gothic"/>
              </a:rPr>
              <a:t>Close Read – Discuss Characters in Drama</a:t>
            </a:r>
            <a:endParaRPr b="0" i="0" sz="3500" u="none" cap="none" strike="noStrike">
              <a:solidFill>
                <a:srgbClr val="000000"/>
              </a:solidFill>
              <a:latin typeface="Century Gothic"/>
              <a:ea typeface="Century Gothic"/>
              <a:cs typeface="Century Gothic"/>
              <a:sym typeface="Century Gothic"/>
            </a:endParaRPr>
          </a:p>
        </p:txBody>
      </p:sp>
      <p:sp>
        <p:nvSpPr>
          <p:cNvPr id="590" name="Google Shape;590;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181</a:t>
            </a:r>
            <a:endParaRPr b="0" i="0" sz="1400" u="none" cap="none" strike="noStrike">
              <a:solidFill>
                <a:srgbClr val="000000"/>
              </a:solidFill>
              <a:latin typeface="Century Gothic"/>
              <a:ea typeface="Century Gothic"/>
              <a:cs typeface="Century Gothic"/>
              <a:sym typeface="Century Gothic"/>
            </a:endParaRPr>
          </a:p>
        </p:txBody>
      </p:sp>
      <p:sp>
        <p:nvSpPr>
          <p:cNvPr id="591" name="Google Shape;591;p44"/>
          <p:cNvSpPr txBox="1"/>
          <p:nvPr/>
        </p:nvSpPr>
        <p:spPr>
          <a:xfrm>
            <a:off x="8686801" y="2348211"/>
            <a:ext cx="2845450"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181 in your Student Interactive.</a:t>
            </a:r>
            <a:endParaRPr b="0" i="0" sz="3200" u="none" cap="none" strike="noStrike">
              <a:solidFill>
                <a:srgbClr val="000000"/>
              </a:solidFill>
              <a:latin typeface="Arial"/>
              <a:ea typeface="Arial"/>
              <a:cs typeface="Arial"/>
              <a:sym typeface="Arial"/>
            </a:endParaRPr>
          </a:p>
        </p:txBody>
      </p:sp>
      <p:pic>
        <p:nvPicPr>
          <p:cNvPr id="592" name="Google Shape;592;p44"/>
          <p:cNvPicPr preferRelativeResize="0"/>
          <p:nvPr/>
        </p:nvPicPr>
        <p:blipFill rotWithShape="1">
          <a:blip r:embed="rId6">
            <a:alphaModFix/>
          </a:blip>
          <a:srcRect b="0" l="0" r="0" t="0"/>
          <a:stretch/>
        </p:blipFill>
        <p:spPr>
          <a:xfrm>
            <a:off x="1697755" y="1316581"/>
            <a:ext cx="6370066" cy="52559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descr="A picture containing clock&#10;&#10;Description automatically generated" id="598" name="Google Shape;598;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9" name="Google Shape;599;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0" name="Google Shape;600;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1" name="Google Shape;601;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2" name="Google Shape;602;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500">
                <a:solidFill>
                  <a:schemeClr val="lt1"/>
                </a:solidFill>
                <a:latin typeface="Century Gothic"/>
                <a:ea typeface="Century Gothic"/>
                <a:cs typeface="Century Gothic"/>
                <a:sym typeface="Century Gothic"/>
              </a:rPr>
              <a:t>   </a:t>
            </a:r>
            <a:r>
              <a:rPr b="0" i="0" lang="en-US" sz="3500" u="none" cap="none" strike="noStrike">
                <a:solidFill>
                  <a:schemeClr val="lt1"/>
                </a:solidFill>
                <a:latin typeface="Century Gothic"/>
                <a:ea typeface="Century Gothic"/>
                <a:cs typeface="Century Gothic"/>
                <a:sym typeface="Century Gothic"/>
              </a:rPr>
              <a:t>Close Read – Discuss Characters in Drama</a:t>
            </a:r>
            <a:endParaRPr b="0" i="0" sz="3500" u="none" cap="none" strike="noStrike">
              <a:solidFill>
                <a:srgbClr val="000000"/>
              </a:solidFill>
              <a:latin typeface="Century Gothic"/>
              <a:ea typeface="Century Gothic"/>
              <a:cs typeface="Century Gothic"/>
              <a:sym typeface="Century Gothic"/>
            </a:endParaRPr>
          </a:p>
        </p:txBody>
      </p:sp>
      <p:sp>
        <p:nvSpPr>
          <p:cNvPr id="603" name="Google Shape;603;p3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185</a:t>
            </a:r>
            <a:endParaRPr b="0" i="0" sz="1400" u="none" cap="none" strike="noStrike">
              <a:solidFill>
                <a:srgbClr val="000000"/>
              </a:solidFill>
              <a:latin typeface="Century Gothic"/>
              <a:ea typeface="Century Gothic"/>
              <a:cs typeface="Century Gothic"/>
              <a:sym typeface="Century Gothic"/>
            </a:endParaRPr>
          </a:p>
        </p:txBody>
      </p:sp>
      <p:sp>
        <p:nvSpPr>
          <p:cNvPr id="604" name="Google Shape;604;p32"/>
          <p:cNvSpPr txBox="1"/>
          <p:nvPr/>
        </p:nvSpPr>
        <p:spPr>
          <a:xfrm>
            <a:off x="8517047" y="2543863"/>
            <a:ext cx="2997358"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185 in your Student Interactive.</a:t>
            </a:r>
            <a:endParaRPr b="0" i="0" sz="3200" u="none" cap="none" strike="noStrike">
              <a:solidFill>
                <a:srgbClr val="000000"/>
              </a:solidFill>
              <a:latin typeface="Arial"/>
              <a:ea typeface="Arial"/>
              <a:cs typeface="Arial"/>
              <a:sym typeface="Arial"/>
            </a:endParaRPr>
          </a:p>
        </p:txBody>
      </p:sp>
      <p:pic>
        <p:nvPicPr>
          <p:cNvPr id="605" name="Google Shape;605;p32"/>
          <p:cNvPicPr preferRelativeResize="0"/>
          <p:nvPr/>
        </p:nvPicPr>
        <p:blipFill rotWithShape="1">
          <a:blip r:embed="rId6">
            <a:alphaModFix/>
          </a:blip>
          <a:srcRect b="0" l="0" r="0" t="0"/>
          <a:stretch/>
        </p:blipFill>
        <p:spPr>
          <a:xfrm>
            <a:off x="2176274" y="1323707"/>
            <a:ext cx="6079870" cy="50407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descr="A picture containing clock&#10;&#10;Description automatically generated" id="611" name="Google Shape;611;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2" name="Google Shape;612;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3" name="Google Shape;613;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4" name="Google Shape;614;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5" name="Google Shape;615;p45"/>
          <p:cNvSpPr/>
          <p:nvPr/>
        </p:nvSpPr>
        <p:spPr>
          <a:xfrm>
            <a:off x="212449" y="289354"/>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Discuss Characters in Drama</a:t>
            </a:r>
            <a:endParaRPr b="0" i="0" sz="1400" u="none" cap="none" strike="noStrike">
              <a:solidFill>
                <a:srgbClr val="000000"/>
              </a:solidFill>
              <a:latin typeface="Century Gothic"/>
              <a:ea typeface="Century Gothic"/>
              <a:cs typeface="Century Gothic"/>
              <a:sym typeface="Century Gothic"/>
            </a:endParaRPr>
          </a:p>
        </p:txBody>
      </p:sp>
      <p:sp>
        <p:nvSpPr>
          <p:cNvPr id="616" name="Google Shape;616;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190</a:t>
            </a:r>
            <a:endParaRPr b="0" i="0" sz="1400" u="none" cap="none" strike="noStrike">
              <a:solidFill>
                <a:srgbClr val="000000"/>
              </a:solidFill>
              <a:latin typeface="Century Gothic"/>
              <a:ea typeface="Century Gothic"/>
              <a:cs typeface="Century Gothic"/>
              <a:sym typeface="Century Gothic"/>
            </a:endParaRPr>
          </a:p>
        </p:txBody>
      </p:sp>
      <p:sp>
        <p:nvSpPr>
          <p:cNvPr id="617" name="Google Shape;617;p45"/>
          <p:cNvSpPr txBox="1"/>
          <p:nvPr/>
        </p:nvSpPr>
        <p:spPr>
          <a:xfrm>
            <a:off x="7535651" y="2403489"/>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18" name="Google Shape;618;p45"/>
          <p:cNvPicPr preferRelativeResize="0"/>
          <p:nvPr/>
        </p:nvPicPr>
        <p:blipFill rotWithShape="1">
          <a:blip r:embed="rId6">
            <a:alphaModFix/>
          </a:blip>
          <a:srcRect b="0" l="0" r="0" t="0"/>
          <a:stretch/>
        </p:blipFill>
        <p:spPr>
          <a:xfrm>
            <a:off x="1339273" y="1317411"/>
            <a:ext cx="5958050" cy="49093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descr="A picture containing clock&#10;&#10;Description automatically generated" id="624" name="Google Shape;624;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5" name="Google Shape;625;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6" name="Google Shape;626;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7" name="Google Shape;627;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8" name="Google Shape;628;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800" u="none" cap="none" strike="noStrike">
                <a:solidFill>
                  <a:schemeClr val="lt1"/>
                </a:solidFill>
                <a:latin typeface="Century Gothic"/>
                <a:ea typeface="Century Gothic"/>
                <a:cs typeface="Century Gothic"/>
                <a:sym typeface="Century Gothic"/>
              </a:rPr>
              <a:t>   Read Like a Writer, Write For a Reader</a:t>
            </a:r>
            <a:endParaRPr b="0" i="0" sz="3800" u="none" cap="none" strike="noStrike">
              <a:solidFill>
                <a:srgbClr val="000000"/>
              </a:solidFill>
              <a:latin typeface="Century Gothic"/>
              <a:ea typeface="Century Gothic"/>
              <a:cs typeface="Century Gothic"/>
              <a:sym typeface="Century Gothic"/>
            </a:endParaRPr>
          </a:p>
        </p:txBody>
      </p:sp>
      <p:sp>
        <p:nvSpPr>
          <p:cNvPr id="629" name="Google Shape;629;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195</a:t>
            </a:r>
            <a:endParaRPr b="0" i="0" sz="1400" u="none" cap="none" strike="noStrike">
              <a:solidFill>
                <a:srgbClr val="000000"/>
              </a:solidFill>
              <a:latin typeface="Century Gothic"/>
              <a:ea typeface="Century Gothic"/>
              <a:cs typeface="Century Gothic"/>
              <a:sym typeface="Century Gothic"/>
            </a:endParaRPr>
          </a:p>
        </p:txBody>
      </p:sp>
      <p:sp>
        <p:nvSpPr>
          <p:cNvPr id="630" name="Google Shape;630;p46"/>
          <p:cNvSpPr txBox="1"/>
          <p:nvPr/>
        </p:nvSpPr>
        <p:spPr>
          <a:xfrm>
            <a:off x="7078451" y="2260572"/>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31" name="Google Shape;631;p46"/>
          <p:cNvPicPr preferRelativeResize="0"/>
          <p:nvPr/>
        </p:nvPicPr>
        <p:blipFill rotWithShape="1">
          <a:blip r:embed="rId6">
            <a:alphaModFix/>
          </a:blip>
          <a:srcRect b="0" l="0" r="0" t="0"/>
          <a:stretch/>
        </p:blipFill>
        <p:spPr>
          <a:xfrm>
            <a:off x="819040" y="1297873"/>
            <a:ext cx="5896656" cy="49063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descr="A picture containing clock&#10;&#10;Description automatically generated" id="637" name="Google Shape;637;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8" name="Google Shape;638;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9" name="Google Shape;639;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0" name="Google Shape;640;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1" name="Google Shape;641;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42" name="Google Shape;642;p47"/>
          <p:cNvPicPr preferRelativeResize="0"/>
          <p:nvPr/>
        </p:nvPicPr>
        <p:blipFill rotWithShape="1">
          <a:blip r:embed="rId6">
            <a:alphaModFix/>
          </a:blip>
          <a:srcRect b="0" l="0" r="0" t="0"/>
          <a:stretch/>
        </p:blipFill>
        <p:spPr>
          <a:xfrm>
            <a:off x="4890744" y="1438479"/>
            <a:ext cx="5495789" cy="4501870"/>
          </a:xfrm>
          <a:prstGeom prst="rect">
            <a:avLst/>
          </a:prstGeom>
          <a:noFill/>
          <a:ln>
            <a:noFill/>
          </a:ln>
        </p:spPr>
      </p:pic>
      <p:sp>
        <p:nvSpPr>
          <p:cNvPr id="643" name="Google Shape;643;p47"/>
          <p:cNvSpPr txBox="1"/>
          <p:nvPr/>
        </p:nvSpPr>
        <p:spPr>
          <a:xfrm>
            <a:off x="819040" y="2551857"/>
            <a:ext cx="32004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My pet is a cat.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descr="A picture containing clock&#10;&#10;Description automatically generated" id="649" name="Google Shape;649;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0" name="Google Shape;650;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1" name="Google Shape;651;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2" name="Google Shape;652;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3" name="Google Shape;653;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654" name="Google Shape;654;p48"/>
          <p:cNvSpPr txBox="1"/>
          <p:nvPr/>
        </p:nvSpPr>
        <p:spPr>
          <a:xfrm>
            <a:off x="1286256" y="1844748"/>
            <a:ext cx="4809744" cy="35394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Book Checklist</a:t>
            </a:r>
            <a:r>
              <a:rPr b="0" i="0" lang="en-US" sz="32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Questions that use 5Ws and the H</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Answers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Introduction</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Conclusion</a:t>
            </a:r>
            <a:endParaRPr b="0" i="0" sz="1400" u="none" cap="none" strike="noStrike">
              <a:solidFill>
                <a:srgbClr val="000000"/>
              </a:solidFill>
              <a:latin typeface="Arial"/>
              <a:ea typeface="Arial"/>
              <a:cs typeface="Arial"/>
              <a:sym typeface="Arial"/>
            </a:endParaRPr>
          </a:p>
        </p:txBody>
      </p:sp>
      <p:sp>
        <p:nvSpPr>
          <p:cNvPr id="655" name="Google Shape;655;p48"/>
          <p:cNvSpPr txBox="1"/>
          <p:nvPr/>
        </p:nvSpPr>
        <p:spPr>
          <a:xfrm>
            <a:off x="6407251" y="1844760"/>
            <a:ext cx="48096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Writing Checklist</a:t>
            </a:r>
            <a:r>
              <a:rPr b="0" i="0" lang="en-US" sz="32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Edit for spelling</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Edit for action words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Add details too graphics and text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descr="A picture containing clock&#10;&#10;Description automatically generated" id="661" name="Google Shape;661;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2" name="Google Shape;662;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3" name="Google Shape;663;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4" name="Google Shape;664;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5" name="Google Shape;665;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66" name="Google Shape;666;p49"/>
          <p:cNvSpPr txBox="1"/>
          <p:nvPr/>
        </p:nvSpPr>
        <p:spPr>
          <a:xfrm>
            <a:off x="1123958" y="2184883"/>
            <a:ext cx="93906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Continue </a:t>
            </a:r>
            <a:r>
              <a:rPr b="0" i="0" lang="en-US" sz="3200" u="none" cap="none" strike="noStrike">
                <a:solidFill>
                  <a:schemeClr val="dk1"/>
                </a:solidFill>
                <a:latin typeface="Century Gothic"/>
                <a:ea typeface="Century Gothic"/>
                <a:cs typeface="Century Gothic"/>
                <a:sym typeface="Century Gothic"/>
              </a:rPr>
              <a:t>writing and editing your book.</a:t>
            </a:r>
            <a:endParaRPr b="0" i="0" sz="3200" u="none" cap="none" strike="noStrike">
              <a:solidFill>
                <a:schemeClr val="dk1"/>
              </a:solidFill>
              <a:latin typeface="Arial"/>
              <a:ea typeface="Arial"/>
              <a:cs typeface="Arial"/>
              <a:sym typeface="Arial"/>
            </a:endParaRPr>
          </a:p>
        </p:txBody>
      </p:sp>
      <p:pic>
        <p:nvPicPr>
          <p:cNvPr descr="Books outline" id="667" name="Google Shape;667;p49"/>
          <p:cNvPicPr preferRelativeResize="0"/>
          <p:nvPr/>
        </p:nvPicPr>
        <p:blipFill rotWithShape="1">
          <a:blip r:embed="rId6">
            <a:alphaModFix/>
          </a:blip>
          <a:srcRect b="0" l="0" r="0" t="0"/>
          <a:stretch/>
        </p:blipFill>
        <p:spPr>
          <a:xfrm>
            <a:off x="8443002" y="3144326"/>
            <a:ext cx="2429785" cy="2429785"/>
          </a:xfrm>
          <a:prstGeom prst="rect">
            <a:avLst/>
          </a:prstGeom>
          <a:noFill/>
          <a:ln>
            <a:noFill/>
          </a:ln>
        </p:spPr>
      </p:pic>
      <p:sp>
        <p:nvSpPr>
          <p:cNvPr id="668" name="Google Shape;668;p49"/>
          <p:cNvSpPr txBox="1"/>
          <p:nvPr/>
        </p:nvSpPr>
        <p:spPr>
          <a:xfrm>
            <a:off x="1123950" y="3940313"/>
            <a:ext cx="71592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something you revised with the class.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descr="A picture containing clock&#10;&#10;Description automatically generated" id="674" name="Google Shape;674;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5" name="Google Shape;675;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6" name="Google Shape;676;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7" name="Google Shape;677;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8" name="Google Shape;678;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679" name="Google Shape;679;p51"/>
          <p:cNvSpPr txBox="1"/>
          <p:nvPr/>
        </p:nvSpPr>
        <p:spPr>
          <a:xfrm>
            <a:off x="1954270" y="406825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not</a:t>
            </a:r>
            <a:endParaRPr b="0" i="0" sz="1400" u="none" cap="none" strike="noStrike">
              <a:solidFill>
                <a:srgbClr val="000000"/>
              </a:solidFill>
              <a:latin typeface="Century Gothic"/>
              <a:ea typeface="Century Gothic"/>
              <a:cs typeface="Century Gothic"/>
              <a:sym typeface="Century Gothic"/>
            </a:endParaRPr>
          </a:p>
        </p:txBody>
      </p:sp>
      <p:sp>
        <p:nvSpPr>
          <p:cNvPr id="680" name="Google Shape;680;p51"/>
          <p:cNvSpPr txBox="1"/>
          <p:nvPr/>
        </p:nvSpPr>
        <p:spPr>
          <a:xfrm>
            <a:off x="6164967" y="252126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drip</a:t>
            </a:r>
            <a:endParaRPr b="0" i="0" sz="1400" u="none" cap="none" strike="noStrike">
              <a:solidFill>
                <a:srgbClr val="000000"/>
              </a:solidFill>
              <a:latin typeface="Century Gothic"/>
              <a:ea typeface="Century Gothic"/>
              <a:cs typeface="Century Gothic"/>
              <a:sym typeface="Century Gothic"/>
            </a:endParaRPr>
          </a:p>
        </p:txBody>
      </p:sp>
      <p:sp>
        <p:nvSpPr>
          <p:cNvPr id="681" name="Google Shape;681;p51"/>
          <p:cNvSpPr txBox="1"/>
          <p:nvPr/>
        </p:nvSpPr>
        <p:spPr>
          <a:xfrm>
            <a:off x="1954270" y="252126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brim</a:t>
            </a:r>
            <a:endParaRPr b="0" i="0" sz="1400" u="none" cap="none" strike="noStrike">
              <a:solidFill>
                <a:srgbClr val="000000"/>
              </a:solidFill>
              <a:latin typeface="Century Gothic"/>
              <a:ea typeface="Century Gothic"/>
              <a:cs typeface="Century Gothic"/>
              <a:sym typeface="Century Gothic"/>
            </a:endParaRPr>
          </a:p>
        </p:txBody>
      </p:sp>
      <p:sp>
        <p:nvSpPr>
          <p:cNvPr id="682" name="Google Shape;682;p51"/>
          <p:cNvSpPr txBox="1"/>
          <p:nvPr/>
        </p:nvSpPr>
        <p:spPr>
          <a:xfrm>
            <a:off x="6164967" y="402811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beg</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descr="A picture containing clock&#10;&#10;Description automatically generated" id="688" name="Google Shape;688;p8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9" name="Google Shape;689;p8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0" name="Google Shape;690;p8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1" name="Google Shape;691;p8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2" name="Google Shape;692;p8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693" name="Google Shape;693;p83"/>
          <p:cNvSpPr txBox="1"/>
          <p:nvPr/>
        </p:nvSpPr>
        <p:spPr>
          <a:xfrm>
            <a:off x="2697012" y="2963425"/>
            <a:ext cx="64029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chemeClr val="accent2"/>
                </a:solidFill>
                <a:latin typeface="Century Gothic"/>
                <a:ea typeface="Century Gothic"/>
                <a:cs typeface="Century Gothic"/>
                <a:sym typeface="Century Gothic"/>
              </a:rPr>
              <a:t>I had fun at the party.</a:t>
            </a:r>
            <a:endParaRPr b="0" i="0" sz="4400" u="none" cap="none" strike="noStrike">
              <a:solidFill>
                <a:schemeClr val="accent2"/>
              </a:solidFill>
              <a:latin typeface="Arial"/>
              <a:ea typeface="Arial"/>
              <a:cs typeface="Arial"/>
              <a:sym typeface="Arial"/>
            </a:endParaRPr>
          </a:p>
        </p:txBody>
      </p:sp>
      <p:sp>
        <p:nvSpPr>
          <p:cNvPr id="694" name="Google Shape;694;p83"/>
          <p:cNvSpPr txBox="1"/>
          <p:nvPr/>
        </p:nvSpPr>
        <p:spPr>
          <a:xfrm>
            <a:off x="2697012" y="1772125"/>
            <a:ext cx="61911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chemeClr val="accent1"/>
                </a:solidFill>
                <a:latin typeface="Century Gothic"/>
                <a:ea typeface="Century Gothic"/>
                <a:cs typeface="Century Gothic"/>
                <a:sym typeface="Century Gothic"/>
              </a:rPr>
              <a:t>I had fun.</a:t>
            </a:r>
            <a:endParaRPr b="0" i="0" sz="4400" u="none" cap="none" strike="noStrike">
              <a:solidFill>
                <a:schemeClr val="accent1"/>
              </a:solidFill>
              <a:latin typeface="Arial"/>
              <a:ea typeface="Arial"/>
              <a:cs typeface="Arial"/>
              <a:sym typeface="Arial"/>
            </a:endParaRPr>
          </a:p>
        </p:txBody>
      </p:sp>
      <p:sp>
        <p:nvSpPr>
          <p:cNvPr id="695" name="Google Shape;695;p83"/>
          <p:cNvSpPr txBox="1"/>
          <p:nvPr/>
        </p:nvSpPr>
        <p:spPr>
          <a:xfrm>
            <a:off x="2034299" y="5262945"/>
            <a:ext cx="77283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400" u="none" cap="none" strike="noStrike">
                <a:solidFill>
                  <a:schemeClr val="dk1"/>
                </a:solidFill>
                <a:latin typeface="Century Gothic"/>
                <a:ea typeface="Century Gothic"/>
                <a:cs typeface="Century Gothic"/>
                <a:sym typeface="Century Gothic"/>
              </a:rPr>
              <a:t>Expand</a:t>
            </a:r>
            <a:r>
              <a:rPr b="0" i="0" lang="en-US" sz="3400" u="none" cap="none" strike="noStrike">
                <a:solidFill>
                  <a:schemeClr val="dk1"/>
                </a:solidFill>
                <a:latin typeface="Century Gothic"/>
                <a:ea typeface="Century Gothic"/>
                <a:cs typeface="Century Gothic"/>
                <a:sym typeface="Century Gothic"/>
              </a:rPr>
              <a:t> the sentence I had fun</a:t>
            </a:r>
            <a:r>
              <a:rPr b="0" i="0" lang="en-US" sz="3400" u="none" cap="none" strike="noStrike">
                <a:solidFill>
                  <a:schemeClr val="dk1"/>
                </a:solidFill>
                <a:latin typeface="Arial"/>
                <a:ea typeface="Arial"/>
                <a:cs typeface="Arial"/>
                <a:sym typeface="Arial"/>
              </a:rPr>
              <a:t>.</a:t>
            </a:r>
            <a:endParaRPr b="0" i="0" sz="3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descr="A picture containing drawing, lamp&#10;&#10;Description automatically generated" id="701" name="Google Shape;701;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02" name="Google Shape;702;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03" name="Google Shape;703;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04" name="Google Shape;704;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05" name="Google Shape;705;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06" name="Google Shape;706;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descr="A picture containing clock&#10;&#10;Description automatically generated" id="126" name="Google Shape;126;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7" name="Google Shape;127;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8" name="Google Shape;128;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9" name="Google Shape;129;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0" name="Google Shape;130;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31" name="Google Shape;131;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166</a:t>
            </a:r>
            <a:endParaRPr b="0" i="0" sz="1400" u="none" cap="none" strike="noStrike">
              <a:solidFill>
                <a:srgbClr val="000000"/>
              </a:solidFill>
              <a:latin typeface="Century Gothic"/>
              <a:ea typeface="Century Gothic"/>
              <a:cs typeface="Century Gothic"/>
              <a:sym typeface="Century Gothic"/>
            </a:endParaRPr>
          </a:p>
        </p:txBody>
      </p:sp>
      <p:sp>
        <p:nvSpPr>
          <p:cNvPr id="132" name="Google Shape;132;p8"/>
          <p:cNvSpPr txBox="1"/>
          <p:nvPr/>
        </p:nvSpPr>
        <p:spPr>
          <a:xfrm>
            <a:off x="3827229" y="2008369"/>
            <a:ext cx="1664772"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late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lap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lot</a:t>
            </a:r>
            <a:endParaRPr b="0" i="0" sz="1400" u="none" cap="none" strike="noStrike">
              <a:solidFill>
                <a:srgbClr val="000000"/>
              </a:solidFill>
              <a:latin typeface="Arial"/>
              <a:ea typeface="Arial"/>
              <a:cs typeface="Arial"/>
              <a:sym typeface="Arial"/>
            </a:endParaRPr>
          </a:p>
        </p:txBody>
      </p:sp>
      <p:sp>
        <p:nvSpPr>
          <p:cNvPr id="133" name="Google Shape;133;p8"/>
          <p:cNvSpPr txBox="1"/>
          <p:nvPr/>
        </p:nvSpPr>
        <p:spPr>
          <a:xfrm>
            <a:off x="9058196" y="1969910"/>
            <a:ext cx="2144699"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note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not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net</a:t>
            </a:r>
            <a:endParaRPr b="0" i="0" sz="1400" u="none" cap="none" strike="noStrike">
              <a:solidFill>
                <a:srgbClr val="000000"/>
              </a:solidFill>
              <a:latin typeface="Arial"/>
              <a:ea typeface="Arial"/>
              <a:cs typeface="Arial"/>
              <a:sym typeface="Arial"/>
            </a:endParaRPr>
          </a:p>
        </p:txBody>
      </p:sp>
      <p:pic>
        <p:nvPicPr>
          <p:cNvPr id="134" name="Google Shape;134;p8"/>
          <p:cNvPicPr preferRelativeResize="0"/>
          <p:nvPr/>
        </p:nvPicPr>
        <p:blipFill rotWithShape="1">
          <a:blip r:embed="rId6">
            <a:alphaModFix/>
          </a:blip>
          <a:srcRect b="0" l="0" r="0" t="0"/>
          <a:stretch/>
        </p:blipFill>
        <p:spPr>
          <a:xfrm>
            <a:off x="718174" y="1516835"/>
            <a:ext cx="2815160" cy="42337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35" name="Google Shape;135;p8"/>
          <p:cNvPicPr preferRelativeResize="0"/>
          <p:nvPr/>
        </p:nvPicPr>
        <p:blipFill rotWithShape="1">
          <a:blip r:embed="rId7">
            <a:alphaModFix/>
          </a:blip>
          <a:srcRect b="0" l="0" r="0" t="0"/>
          <a:stretch/>
        </p:blipFill>
        <p:spPr>
          <a:xfrm>
            <a:off x="5841566" y="1536642"/>
            <a:ext cx="2788819" cy="41941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pic>
        <p:nvPicPr>
          <p:cNvPr descr="A picture containing clock&#10;&#10;Description automatically generated" id="712" name="Google Shape;712;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3" name="Google Shape;713;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4" name="Google Shape;714;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5" name="Google Shape;715;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6" name="Google Shape;716;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17" name="Google Shape;717;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170, 171</a:t>
            </a:r>
            <a:endParaRPr b="0" i="0" sz="1400" u="none" cap="none" strike="noStrike">
              <a:solidFill>
                <a:srgbClr val="000000"/>
              </a:solidFill>
              <a:latin typeface="Century Gothic"/>
              <a:ea typeface="Century Gothic"/>
              <a:cs typeface="Century Gothic"/>
              <a:sym typeface="Century Gothic"/>
            </a:endParaRPr>
          </a:p>
        </p:txBody>
      </p:sp>
      <p:sp>
        <p:nvSpPr>
          <p:cNvPr id="718" name="Google Shape;718;p54"/>
          <p:cNvSpPr txBox="1"/>
          <p:nvPr/>
        </p:nvSpPr>
        <p:spPr>
          <a:xfrm>
            <a:off x="9665675" y="2124300"/>
            <a:ext cx="2526300" cy="273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rgbClr val="000000"/>
                </a:solidFill>
                <a:latin typeface="Century Gothic"/>
                <a:ea typeface="Century Gothic"/>
                <a:cs typeface="Century Gothic"/>
                <a:sym typeface="Century Gothic"/>
              </a:rPr>
              <a:t>Turn</a:t>
            </a:r>
            <a:r>
              <a:rPr b="0" i="0" lang="en-US" sz="2800" u="none" cap="none" strike="noStrike">
                <a:solidFill>
                  <a:srgbClr val="000000"/>
                </a:solidFill>
                <a:latin typeface="Century Gothic"/>
                <a:ea typeface="Century Gothic"/>
                <a:cs typeface="Century Gothic"/>
                <a:sym typeface="Century Gothic"/>
              </a:rPr>
              <a:t> to pages </a:t>
            </a:r>
            <a:r>
              <a:rPr lang="en-US" sz="2800">
                <a:latin typeface="Century Gothic"/>
                <a:ea typeface="Century Gothic"/>
                <a:cs typeface="Century Gothic"/>
                <a:sym typeface="Century Gothic"/>
              </a:rPr>
              <a:t>170, 171</a:t>
            </a:r>
            <a:r>
              <a:rPr b="0" i="0" lang="en-US" sz="2800" u="none" cap="none" strike="noStrike">
                <a:solidFill>
                  <a:srgbClr val="000000"/>
                </a:solidFill>
                <a:latin typeface="Century Gothic"/>
                <a:ea typeface="Century Gothic"/>
                <a:cs typeface="Century Gothic"/>
                <a:sym typeface="Century Gothic"/>
              </a:rPr>
              <a:t> in your Student Interactive. We will </a:t>
            </a:r>
            <a:r>
              <a:rPr b="1" i="0" lang="en-US" sz="2800" u="none" cap="none" strike="noStrike">
                <a:solidFill>
                  <a:srgbClr val="000000"/>
                </a:solidFill>
                <a:latin typeface="Century Gothic"/>
                <a:ea typeface="Century Gothic"/>
                <a:cs typeface="Century Gothic"/>
                <a:sym typeface="Century Gothic"/>
              </a:rPr>
              <a:t>Read</a:t>
            </a:r>
            <a:r>
              <a:rPr b="0" i="0" lang="en-US" sz="2800" u="none" cap="none" strike="noStrike">
                <a:solidFill>
                  <a:srgbClr val="000000"/>
                </a:solidFill>
                <a:latin typeface="Century Gothic"/>
                <a:ea typeface="Century Gothic"/>
                <a:cs typeface="Century Gothic"/>
                <a:sym typeface="Century Gothic"/>
              </a:rPr>
              <a:t> “</a:t>
            </a:r>
            <a:r>
              <a:rPr lang="en-US" sz="2800">
                <a:latin typeface="Century Gothic"/>
                <a:ea typeface="Century Gothic"/>
                <a:cs typeface="Century Gothic"/>
                <a:sym typeface="Century Gothic"/>
              </a:rPr>
              <a:t>Going Out</a:t>
            </a:r>
            <a:r>
              <a:rPr b="0" i="0" lang="en-US" sz="2800" u="none" cap="none" strike="noStrike">
                <a:solidFill>
                  <a:srgbClr val="000000"/>
                </a:solidFill>
                <a:latin typeface="Century Gothic"/>
                <a:ea typeface="Century Gothic"/>
                <a:cs typeface="Century Gothic"/>
                <a:sym typeface="Century Gothic"/>
              </a:rPr>
              <a:t>.”</a:t>
            </a:r>
            <a:r>
              <a:rPr b="0" i="0" lang="en-US" sz="3200" u="none" cap="none" strike="noStrike">
                <a:solidFill>
                  <a:srgbClr val="000000"/>
                </a:solidFill>
                <a:latin typeface="Century Gothic"/>
                <a:ea typeface="Century Gothic"/>
                <a:cs typeface="Century Gothic"/>
                <a:sym typeface="Century Gothic"/>
              </a:rPr>
              <a:t> </a:t>
            </a:r>
            <a:endParaRPr b="0" i="0" sz="3200" u="none" cap="none" strike="noStrike">
              <a:solidFill>
                <a:srgbClr val="000000"/>
              </a:solidFill>
              <a:latin typeface="Century Gothic"/>
              <a:ea typeface="Century Gothic"/>
              <a:cs typeface="Century Gothic"/>
              <a:sym typeface="Century Gothic"/>
            </a:endParaRPr>
          </a:p>
        </p:txBody>
      </p:sp>
      <p:pic>
        <p:nvPicPr>
          <p:cNvPr id="719" name="Google Shape;719;p54"/>
          <p:cNvPicPr preferRelativeResize="0"/>
          <p:nvPr/>
        </p:nvPicPr>
        <p:blipFill rotWithShape="1">
          <a:blip r:embed="rId6">
            <a:alphaModFix/>
          </a:blip>
          <a:srcRect b="0" l="455" r="465" t="0"/>
          <a:stretch/>
        </p:blipFill>
        <p:spPr>
          <a:xfrm>
            <a:off x="2102700" y="2040963"/>
            <a:ext cx="7440548" cy="31068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20" name="Google Shape;720;p54"/>
          <p:cNvSpPr txBox="1"/>
          <p:nvPr/>
        </p:nvSpPr>
        <p:spPr>
          <a:xfrm>
            <a:off x="298800" y="1950175"/>
            <a:ext cx="1803900" cy="347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US" sz="4400">
                <a:latin typeface="Century Gothic"/>
                <a:ea typeface="Century Gothic"/>
                <a:cs typeface="Century Gothic"/>
                <a:sym typeface="Century Gothic"/>
              </a:rPr>
              <a:t>new</a:t>
            </a:r>
            <a:endParaRPr sz="44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t/>
            </a:r>
            <a:endParaRPr sz="44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lang="en-US" sz="4400">
                <a:latin typeface="Century Gothic"/>
                <a:ea typeface="Century Gothic"/>
                <a:cs typeface="Century Gothic"/>
                <a:sym typeface="Century Gothic"/>
              </a:rPr>
              <a:t>too</a:t>
            </a:r>
            <a:endParaRPr sz="44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t/>
            </a:r>
            <a:endParaRPr sz="44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lang="en-US" sz="4400">
                <a:latin typeface="Century Gothic"/>
                <a:ea typeface="Century Gothic"/>
                <a:cs typeface="Century Gothic"/>
                <a:sym typeface="Century Gothic"/>
              </a:rPr>
              <a:t>when</a:t>
            </a:r>
            <a:endParaRPr sz="4400">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descr="A picture containing clock&#10;&#10;Description automatically generated" id="726" name="Google Shape;726;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7" name="Google Shape;727;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8" name="Google Shape;728;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9" name="Google Shape;729;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0" name="Google Shape;730;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31" name="Google Shape;731;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172, 173</a:t>
            </a:r>
            <a:endParaRPr b="0" i="0" sz="1400" u="none" cap="none" strike="noStrike">
              <a:solidFill>
                <a:srgbClr val="000000"/>
              </a:solidFill>
              <a:latin typeface="Century Gothic"/>
              <a:ea typeface="Century Gothic"/>
              <a:cs typeface="Century Gothic"/>
              <a:sym typeface="Century Gothic"/>
            </a:endParaRPr>
          </a:p>
        </p:txBody>
      </p:sp>
      <p:pic>
        <p:nvPicPr>
          <p:cNvPr id="732" name="Google Shape;732;p55"/>
          <p:cNvPicPr preferRelativeResize="0"/>
          <p:nvPr/>
        </p:nvPicPr>
        <p:blipFill rotWithShape="1">
          <a:blip r:embed="rId6">
            <a:alphaModFix/>
          </a:blip>
          <a:srcRect b="0" l="485" r="485" t="0"/>
          <a:stretch/>
        </p:blipFill>
        <p:spPr>
          <a:xfrm>
            <a:off x="665000" y="1487850"/>
            <a:ext cx="9755199" cy="40733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pic>
        <p:nvPicPr>
          <p:cNvPr descr="A picture containing clock&#10;&#10;Description automatically generated" id="738" name="Google Shape;738;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9" name="Google Shape;739;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0" name="Google Shape;740;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1" name="Google Shape;741;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2" name="Google Shape;742;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Create New Understandings</a:t>
            </a:r>
            <a:endParaRPr b="0" i="0" sz="1400" u="none" cap="none" strike="noStrike">
              <a:solidFill>
                <a:srgbClr val="000000"/>
              </a:solidFill>
              <a:latin typeface="Century Gothic"/>
              <a:ea typeface="Century Gothic"/>
              <a:cs typeface="Century Gothic"/>
              <a:sym typeface="Century Gothic"/>
            </a:endParaRPr>
          </a:p>
        </p:txBody>
      </p:sp>
      <p:sp>
        <p:nvSpPr>
          <p:cNvPr id="743" name="Google Shape;743;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179</a:t>
            </a:r>
            <a:endParaRPr b="0" i="0" sz="1400" u="none" cap="none" strike="noStrike">
              <a:solidFill>
                <a:srgbClr val="000000"/>
              </a:solidFill>
              <a:latin typeface="Century Gothic"/>
              <a:ea typeface="Century Gothic"/>
              <a:cs typeface="Century Gothic"/>
              <a:sym typeface="Century Gothic"/>
            </a:endParaRPr>
          </a:p>
        </p:txBody>
      </p:sp>
      <p:pic>
        <p:nvPicPr>
          <p:cNvPr id="744" name="Google Shape;744;p56"/>
          <p:cNvPicPr preferRelativeResize="0"/>
          <p:nvPr/>
        </p:nvPicPr>
        <p:blipFill rotWithShape="1">
          <a:blip r:embed="rId6">
            <a:alphaModFix/>
          </a:blip>
          <a:srcRect b="0" l="0" r="0" t="0"/>
          <a:stretch/>
        </p:blipFill>
        <p:spPr>
          <a:xfrm>
            <a:off x="2531163" y="1374669"/>
            <a:ext cx="6060515" cy="49887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descr="A picture containing clock&#10;&#10;Description automatically generated" id="750" name="Google Shape;750;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1" name="Google Shape;751;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2" name="Google Shape;752;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3" name="Google Shape;753;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4" name="Google Shape;754;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500" u="none" cap="none" strike="noStrike">
                <a:solidFill>
                  <a:schemeClr val="lt1"/>
                </a:solidFill>
                <a:latin typeface="Century Gothic"/>
                <a:ea typeface="Century Gothic"/>
                <a:cs typeface="Century Gothic"/>
                <a:sym typeface="Century Gothic"/>
              </a:rPr>
              <a:t>   Close Read – Create New Understandings</a:t>
            </a:r>
            <a:endParaRPr b="0" i="0" sz="3500" u="none" cap="none" strike="noStrike">
              <a:solidFill>
                <a:srgbClr val="000000"/>
              </a:solidFill>
              <a:latin typeface="Century Gothic"/>
              <a:ea typeface="Century Gothic"/>
              <a:cs typeface="Century Gothic"/>
              <a:sym typeface="Century Gothic"/>
            </a:endParaRPr>
          </a:p>
        </p:txBody>
      </p:sp>
      <p:sp>
        <p:nvSpPr>
          <p:cNvPr id="755" name="Google Shape;755;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182, 183</a:t>
            </a:r>
            <a:endParaRPr b="0" i="0" sz="1400" u="none" cap="none" strike="noStrike">
              <a:solidFill>
                <a:srgbClr val="000000"/>
              </a:solidFill>
              <a:latin typeface="Century Gothic"/>
              <a:ea typeface="Century Gothic"/>
              <a:cs typeface="Century Gothic"/>
              <a:sym typeface="Century Gothic"/>
            </a:endParaRPr>
          </a:p>
        </p:txBody>
      </p:sp>
      <p:pic>
        <p:nvPicPr>
          <p:cNvPr id="756" name="Google Shape;756;p57"/>
          <p:cNvPicPr preferRelativeResize="0"/>
          <p:nvPr/>
        </p:nvPicPr>
        <p:blipFill rotWithShape="1">
          <a:blip r:embed="rId6">
            <a:alphaModFix/>
          </a:blip>
          <a:srcRect b="0" l="445" r="445" t="0"/>
          <a:stretch/>
        </p:blipFill>
        <p:spPr>
          <a:xfrm>
            <a:off x="543775" y="1718400"/>
            <a:ext cx="8650877" cy="36122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57" name="Google Shape;757;p57"/>
          <p:cNvSpPr txBox="1"/>
          <p:nvPr/>
        </p:nvSpPr>
        <p:spPr>
          <a:xfrm>
            <a:off x="9483299" y="2397750"/>
            <a:ext cx="27087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a:t>
            </a:r>
            <a:r>
              <a:rPr lang="en-US" sz="3200">
                <a:solidFill>
                  <a:schemeClr val="dk1"/>
                </a:solidFill>
                <a:latin typeface="Century Gothic"/>
                <a:ea typeface="Century Gothic"/>
                <a:cs typeface="Century Gothic"/>
                <a:sym typeface="Century Gothic"/>
              </a:rPr>
              <a:t>82, 183</a:t>
            </a:r>
            <a:r>
              <a:rPr b="0" i="0" lang="en-US" sz="3200" u="none" cap="none" strike="noStrike">
                <a:solidFill>
                  <a:schemeClr val="dk1"/>
                </a:solidFill>
                <a:latin typeface="Century Gothic"/>
                <a:ea typeface="Century Gothic"/>
                <a:cs typeface="Century Gothic"/>
                <a:sym typeface="Century Gothic"/>
              </a:rPr>
              <a:t>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descr="A picture containing clock&#10;&#10;Description automatically generated" id="763" name="Google Shape;763;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4" name="Google Shape;764;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5" name="Google Shape;765;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6" name="Google Shape;766;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7" name="Google Shape;767;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500">
                <a:solidFill>
                  <a:schemeClr val="lt1"/>
                </a:solidFill>
                <a:latin typeface="Century Gothic"/>
                <a:ea typeface="Century Gothic"/>
                <a:cs typeface="Century Gothic"/>
                <a:sym typeface="Century Gothic"/>
              </a:rPr>
              <a:t> </a:t>
            </a:r>
            <a:r>
              <a:rPr b="0" i="0" lang="en-US" sz="3500" u="none" cap="none" strike="noStrike">
                <a:solidFill>
                  <a:schemeClr val="lt1"/>
                </a:solidFill>
                <a:latin typeface="Century Gothic"/>
                <a:ea typeface="Century Gothic"/>
                <a:cs typeface="Century Gothic"/>
                <a:sym typeface="Century Gothic"/>
              </a:rPr>
              <a:t>  Close Read – Create New Understandings</a:t>
            </a:r>
            <a:endParaRPr b="0" i="0" sz="3500" u="none" cap="none" strike="noStrike">
              <a:solidFill>
                <a:srgbClr val="000000"/>
              </a:solidFill>
              <a:latin typeface="Century Gothic"/>
              <a:ea typeface="Century Gothic"/>
              <a:cs typeface="Century Gothic"/>
              <a:sym typeface="Century Gothic"/>
            </a:endParaRPr>
          </a:p>
        </p:txBody>
      </p:sp>
      <p:sp>
        <p:nvSpPr>
          <p:cNvPr id="768" name="Google Shape;768;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186, 187</a:t>
            </a:r>
            <a:endParaRPr b="0" i="0" sz="1400" u="none" cap="none" strike="noStrike">
              <a:solidFill>
                <a:srgbClr val="000000"/>
              </a:solidFill>
              <a:latin typeface="Century Gothic"/>
              <a:ea typeface="Century Gothic"/>
              <a:cs typeface="Century Gothic"/>
              <a:sym typeface="Century Gothic"/>
            </a:endParaRPr>
          </a:p>
        </p:txBody>
      </p:sp>
      <p:pic>
        <p:nvPicPr>
          <p:cNvPr id="769" name="Google Shape;769;p42"/>
          <p:cNvPicPr preferRelativeResize="0"/>
          <p:nvPr/>
        </p:nvPicPr>
        <p:blipFill rotWithShape="1">
          <a:blip r:embed="rId6">
            <a:alphaModFix/>
          </a:blip>
          <a:srcRect b="0" l="514" r="514" t="0"/>
          <a:stretch/>
        </p:blipFill>
        <p:spPr>
          <a:xfrm>
            <a:off x="550300" y="1760026"/>
            <a:ext cx="8726777" cy="36439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70" name="Google Shape;770;p42"/>
          <p:cNvSpPr txBox="1"/>
          <p:nvPr/>
        </p:nvSpPr>
        <p:spPr>
          <a:xfrm>
            <a:off x="9483299" y="2397750"/>
            <a:ext cx="27087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a:t>
            </a:r>
            <a:r>
              <a:rPr lang="en-US" sz="3200">
                <a:solidFill>
                  <a:schemeClr val="dk1"/>
                </a:solidFill>
                <a:latin typeface="Century Gothic"/>
                <a:ea typeface="Century Gothic"/>
                <a:cs typeface="Century Gothic"/>
                <a:sym typeface="Century Gothic"/>
              </a:rPr>
              <a:t>86, 187</a:t>
            </a:r>
            <a:r>
              <a:rPr b="0" i="0" lang="en-US" sz="3200" u="none" cap="none" strike="noStrike">
                <a:solidFill>
                  <a:schemeClr val="dk1"/>
                </a:solidFill>
                <a:latin typeface="Century Gothic"/>
                <a:ea typeface="Century Gothic"/>
                <a:cs typeface="Century Gothic"/>
                <a:sym typeface="Century Gothic"/>
              </a:rPr>
              <a:t>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pic>
        <p:nvPicPr>
          <p:cNvPr descr="A picture containing clock&#10;&#10;Description automatically generated" id="776" name="Google Shape;776;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7" name="Google Shape;777;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8" name="Google Shape;778;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9" name="Google Shape;779;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0" name="Google Shape;780;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Create New Understandings</a:t>
            </a:r>
            <a:endParaRPr b="0" i="0" sz="1400" u="none" cap="none" strike="noStrike">
              <a:solidFill>
                <a:srgbClr val="000000"/>
              </a:solidFill>
              <a:latin typeface="Century Gothic"/>
              <a:ea typeface="Century Gothic"/>
              <a:cs typeface="Century Gothic"/>
              <a:sym typeface="Century Gothic"/>
            </a:endParaRPr>
          </a:p>
        </p:txBody>
      </p:sp>
      <p:sp>
        <p:nvSpPr>
          <p:cNvPr id="781" name="Google Shape;781;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191</a:t>
            </a:r>
            <a:endParaRPr b="0" i="0" sz="1400" u="none" cap="none" strike="noStrike">
              <a:solidFill>
                <a:srgbClr val="000000"/>
              </a:solidFill>
              <a:latin typeface="Century Gothic"/>
              <a:ea typeface="Century Gothic"/>
              <a:cs typeface="Century Gothic"/>
              <a:sym typeface="Century Gothic"/>
            </a:endParaRPr>
          </a:p>
        </p:txBody>
      </p:sp>
      <p:sp>
        <p:nvSpPr>
          <p:cNvPr id="782" name="Google Shape;782;p61"/>
          <p:cNvSpPr txBox="1"/>
          <p:nvPr/>
        </p:nvSpPr>
        <p:spPr>
          <a:xfrm>
            <a:off x="7227636" y="2260572"/>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783" name="Google Shape;783;p61"/>
          <p:cNvPicPr preferRelativeResize="0"/>
          <p:nvPr/>
        </p:nvPicPr>
        <p:blipFill rotWithShape="1">
          <a:blip r:embed="rId6">
            <a:alphaModFix/>
          </a:blip>
          <a:srcRect b="0" l="0" r="0" t="0"/>
          <a:stretch/>
        </p:blipFill>
        <p:spPr>
          <a:xfrm>
            <a:off x="872286" y="1328302"/>
            <a:ext cx="5695515" cy="47365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descr="A picture containing clock&#10;&#10;Description automatically generated" id="789" name="Google Shape;789;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0" name="Google Shape;790;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1" name="Google Shape;791;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2" name="Google Shape;792;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3" name="Google Shape;793;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794" name="Google Shape;794;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199</a:t>
            </a:r>
            <a:endParaRPr b="0" i="0" sz="1400" u="none" cap="none" strike="noStrike">
              <a:solidFill>
                <a:srgbClr val="000000"/>
              </a:solidFill>
              <a:latin typeface="Century Gothic"/>
              <a:ea typeface="Century Gothic"/>
              <a:cs typeface="Century Gothic"/>
              <a:sym typeface="Century Gothic"/>
            </a:endParaRPr>
          </a:p>
        </p:txBody>
      </p:sp>
      <p:pic>
        <p:nvPicPr>
          <p:cNvPr id="795" name="Google Shape;795;p62"/>
          <p:cNvPicPr preferRelativeResize="0"/>
          <p:nvPr/>
        </p:nvPicPr>
        <p:blipFill rotWithShape="1">
          <a:blip r:embed="rId6">
            <a:alphaModFix/>
          </a:blip>
          <a:srcRect b="0" l="0" r="0" t="0"/>
          <a:stretch/>
        </p:blipFill>
        <p:spPr>
          <a:xfrm>
            <a:off x="1610335" y="1244617"/>
            <a:ext cx="6186424" cy="51197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96" name="Google Shape;796;p62"/>
          <p:cNvSpPr txBox="1"/>
          <p:nvPr/>
        </p:nvSpPr>
        <p:spPr>
          <a:xfrm>
            <a:off x="8255547" y="2397968"/>
            <a:ext cx="3405690"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199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pic>
        <p:nvPicPr>
          <p:cNvPr descr="A picture containing clock&#10;&#10;Description automatically generated" id="802" name="Google Shape;802;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3" name="Google Shape;803;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4" name="Google Shape;804;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5" name="Google Shape;805;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6" name="Google Shape;806;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07" name="Google Shape;807;p63"/>
          <p:cNvSpPr txBox="1"/>
          <p:nvPr/>
        </p:nvSpPr>
        <p:spPr>
          <a:xfrm>
            <a:off x="995894" y="2153966"/>
            <a:ext cx="93906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your writing with the class.</a:t>
            </a:r>
            <a:endParaRPr b="0" i="0" sz="1400" u="none" cap="none" strike="noStrike">
              <a:solidFill>
                <a:srgbClr val="000000"/>
              </a:solidFill>
              <a:latin typeface="Century Gothic"/>
              <a:ea typeface="Century Gothic"/>
              <a:cs typeface="Century Gothic"/>
              <a:sym typeface="Century Gothic"/>
            </a:endParaRPr>
          </a:p>
        </p:txBody>
      </p:sp>
      <p:sp>
        <p:nvSpPr>
          <p:cNvPr id="808" name="Google Shape;808;p63"/>
          <p:cNvSpPr txBox="1"/>
          <p:nvPr/>
        </p:nvSpPr>
        <p:spPr>
          <a:xfrm>
            <a:off x="995900" y="3719450"/>
            <a:ext cx="72912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As you </a:t>
            </a:r>
            <a:r>
              <a:rPr b="1" i="0" lang="en-US" sz="3200" u="none" cap="none" strike="noStrike">
                <a:solidFill>
                  <a:schemeClr val="dk1"/>
                </a:solidFill>
                <a:latin typeface="Century Gothic"/>
                <a:ea typeface="Century Gothic"/>
                <a:cs typeface="Century Gothic"/>
                <a:sym typeface="Century Gothic"/>
              </a:rPr>
              <a:t>listen</a:t>
            </a:r>
            <a:r>
              <a:rPr b="0" i="0" lang="en-US" sz="3200" u="none" cap="none" strike="noStrike">
                <a:solidFill>
                  <a:schemeClr val="dk1"/>
                </a:solidFill>
                <a:latin typeface="Century Gothic"/>
                <a:ea typeface="Century Gothic"/>
                <a:cs typeface="Century Gothic"/>
                <a:sym typeface="Century Gothic"/>
              </a:rPr>
              <a:t> to others, ask questions and </a:t>
            </a:r>
            <a:r>
              <a:rPr b="1" i="0" lang="en-US" sz="3200" u="none" cap="none" strike="noStrike">
                <a:solidFill>
                  <a:schemeClr val="dk1"/>
                </a:solidFill>
                <a:latin typeface="Century Gothic"/>
                <a:ea typeface="Century Gothic"/>
                <a:cs typeface="Century Gothic"/>
                <a:sym typeface="Century Gothic"/>
              </a:rPr>
              <a:t>provide</a:t>
            </a:r>
            <a:r>
              <a:rPr b="0" i="0" lang="en-US" sz="3200" u="none" cap="none" strike="noStrike">
                <a:solidFill>
                  <a:schemeClr val="dk1"/>
                </a:solidFill>
                <a:latin typeface="Century Gothic"/>
                <a:ea typeface="Century Gothic"/>
                <a:cs typeface="Century Gothic"/>
                <a:sym typeface="Century Gothic"/>
              </a:rPr>
              <a:t> positive feedback and suggestions.</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09" name="Google Shape;809;p63"/>
          <p:cNvPicPr preferRelativeResize="0"/>
          <p:nvPr/>
        </p:nvPicPr>
        <p:blipFill rotWithShape="1">
          <a:blip r:embed="rId6">
            <a:alphaModFix/>
          </a:blip>
          <a:srcRect b="0" l="0" r="0" t="0"/>
          <a:stretch/>
        </p:blipFill>
        <p:spPr>
          <a:xfrm>
            <a:off x="8304269" y="3224373"/>
            <a:ext cx="2429785" cy="242978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pic>
        <p:nvPicPr>
          <p:cNvPr descr="A picture containing clock&#10;&#10;Description automatically generated" id="815" name="Google Shape;815;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6" name="Google Shape;816;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7" name="Google Shape;817;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8" name="Google Shape;818;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9" name="Google Shape;819;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20" name="Google Shape;820;p65"/>
          <p:cNvSpPr txBox="1"/>
          <p:nvPr/>
        </p:nvSpPr>
        <p:spPr>
          <a:xfrm>
            <a:off x="4507016" y="2494769"/>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flag</a:t>
            </a:r>
            <a:endParaRPr b="0" i="0" sz="1400" u="none" cap="none" strike="noStrike">
              <a:solidFill>
                <a:srgbClr val="000000"/>
              </a:solidFill>
              <a:latin typeface="Century Gothic"/>
              <a:ea typeface="Century Gothic"/>
              <a:cs typeface="Century Gothic"/>
              <a:sym typeface="Century Gothic"/>
            </a:endParaRPr>
          </a:p>
        </p:txBody>
      </p:sp>
      <p:sp>
        <p:nvSpPr>
          <p:cNvPr id="821" name="Google Shape;821;p65"/>
          <p:cNvSpPr txBox="1"/>
          <p:nvPr/>
        </p:nvSpPr>
        <p:spPr>
          <a:xfrm>
            <a:off x="2739740" y="4225887"/>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trap</a:t>
            </a:r>
            <a:endParaRPr b="0" i="0" sz="1400" u="none" cap="none" strike="noStrike">
              <a:solidFill>
                <a:srgbClr val="000000"/>
              </a:solidFill>
              <a:latin typeface="Century Gothic"/>
              <a:ea typeface="Century Gothic"/>
              <a:cs typeface="Century Gothic"/>
              <a:sym typeface="Century Gothic"/>
            </a:endParaRPr>
          </a:p>
        </p:txBody>
      </p:sp>
      <p:sp>
        <p:nvSpPr>
          <p:cNvPr id="822" name="Google Shape;822;p65"/>
          <p:cNvSpPr txBox="1"/>
          <p:nvPr/>
        </p:nvSpPr>
        <p:spPr>
          <a:xfrm>
            <a:off x="943139" y="2494770"/>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slid</a:t>
            </a:r>
            <a:endParaRPr b="0" i="0" sz="1400" u="none" cap="none" strike="noStrike">
              <a:solidFill>
                <a:srgbClr val="000000"/>
              </a:solidFill>
              <a:latin typeface="Century Gothic"/>
              <a:ea typeface="Century Gothic"/>
              <a:cs typeface="Century Gothic"/>
              <a:sym typeface="Century Gothic"/>
            </a:endParaRPr>
          </a:p>
        </p:txBody>
      </p:sp>
      <p:sp>
        <p:nvSpPr>
          <p:cNvPr id="823" name="Google Shape;823;p65"/>
          <p:cNvSpPr txBox="1"/>
          <p:nvPr/>
        </p:nvSpPr>
        <p:spPr>
          <a:xfrm>
            <a:off x="8010616" y="2477316"/>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skip</a:t>
            </a:r>
            <a:endParaRPr b="0" i="0" sz="1400" u="none" cap="none" strike="noStrike">
              <a:solidFill>
                <a:srgbClr val="000000"/>
              </a:solidFill>
              <a:latin typeface="Century Gothic"/>
              <a:ea typeface="Century Gothic"/>
              <a:cs typeface="Century Gothic"/>
              <a:sym typeface="Century Gothic"/>
            </a:endParaRPr>
          </a:p>
        </p:txBody>
      </p:sp>
      <p:sp>
        <p:nvSpPr>
          <p:cNvPr id="824" name="Google Shape;824;p65"/>
          <p:cNvSpPr txBox="1"/>
          <p:nvPr/>
        </p:nvSpPr>
        <p:spPr>
          <a:xfrm>
            <a:off x="6251036" y="4225886"/>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stem</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pic>
        <p:nvPicPr>
          <p:cNvPr descr="A picture containing clock&#10;&#10;Description automatically generated" id="830" name="Google Shape;830;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1" name="Google Shape;831;p8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2" name="Google Shape;832;p8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3" name="Google Shape;833;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4" name="Google Shape;834;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35" name="Google Shape;835;p88"/>
          <p:cNvSpPr txBox="1"/>
          <p:nvPr/>
        </p:nvSpPr>
        <p:spPr>
          <a:xfrm>
            <a:off x="7236477" y="2260572"/>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36" name="Google Shape;836;p8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196</a:t>
            </a:r>
            <a:endParaRPr b="0" i="0" sz="1400" u="none" cap="none" strike="noStrike">
              <a:solidFill>
                <a:srgbClr val="000000"/>
              </a:solidFill>
              <a:latin typeface="Century Gothic"/>
              <a:ea typeface="Century Gothic"/>
              <a:cs typeface="Century Gothic"/>
              <a:sym typeface="Century Gothic"/>
            </a:endParaRPr>
          </a:p>
        </p:txBody>
      </p:sp>
      <p:pic>
        <p:nvPicPr>
          <p:cNvPr id="837" name="Google Shape;837;p88"/>
          <p:cNvPicPr preferRelativeResize="0"/>
          <p:nvPr/>
        </p:nvPicPr>
        <p:blipFill rotWithShape="1">
          <a:blip r:embed="rId6">
            <a:alphaModFix/>
          </a:blip>
          <a:srcRect b="0" l="0" r="0" t="0"/>
          <a:stretch/>
        </p:blipFill>
        <p:spPr>
          <a:xfrm>
            <a:off x="1041094" y="1308321"/>
            <a:ext cx="5843114" cy="481682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descr="A picture containing clock&#10;&#10;Description automatically generated" id="141" name="Google Shape;141;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2" name="Google Shape;142;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3" name="Google Shape;143;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4" name="Google Shape;144;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45" name="Google Shape;145;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166</a:t>
            </a:r>
            <a:endParaRPr b="0" i="0" sz="1400" u="none" cap="none" strike="noStrike">
              <a:solidFill>
                <a:srgbClr val="000000"/>
              </a:solidFill>
              <a:latin typeface="Century Gothic"/>
              <a:ea typeface="Century Gothic"/>
              <a:cs typeface="Century Gothic"/>
              <a:sym typeface="Century Gothic"/>
            </a:endParaRPr>
          </a:p>
        </p:txBody>
      </p:sp>
      <p:sp>
        <p:nvSpPr>
          <p:cNvPr id="146" name="Google Shape;146;p75"/>
          <p:cNvSpPr txBox="1"/>
          <p:nvPr/>
        </p:nvSpPr>
        <p:spPr>
          <a:xfrm>
            <a:off x="7339605" y="2739698"/>
            <a:ext cx="41979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page 166 in your Student Interactive.</a:t>
            </a:r>
            <a:endParaRPr b="0" i="0" sz="1400" u="none" cap="none" strike="noStrike">
              <a:solidFill>
                <a:srgbClr val="000000"/>
              </a:solidFill>
              <a:latin typeface="Arial"/>
              <a:ea typeface="Arial"/>
              <a:cs typeface="Arial"/>
              <a:sym typeface="Arial"/>
            </a:endParaRPr>
          </a:p>
        </p:txBody>
      </p:sp>
      <p:pic>
        <p:nvPicPr>
          <p:cNvPr descr="A picture containing drawing, lamp&#10;&#10;Description automatically generated" id="147" name="Google Shape;147;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48" name="Google Shape;148;p75"/>
          <p:cNvPicPr preferRelativeResize="0"/>
          <p:nvPr/>
        </p:nvPicPr>
        <p:blipFill rotWithShape="1">
          <a:blip r:embed="rId6">
            <a:alphaModFix/>
          </a:blip>
          <a:srcRect b="0" l="0" r="0" t="0"/>
          <a:stretch/>
        </p:blipFill>
        <p:spPr>
          <a:xfrm>
            <a:off x="1056959" y="1297873"/>
            <a:ext cx="5819329" cy="48295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descr="A picture containing drawing, lamp&#10;&#10;Description automatically generated" id="842" name="Google Shape;842;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43" name="Google Shape;843;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44" name="Google Shape;844;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45" name="Google Shape;845;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46" name="Google Shape;846;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47" name="Google Shape;847;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descr="A picture containing clock&#10;&#10;Description automatically generated" id="853" name="Google Shape;853;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54" name="Google Shape;854;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55" name="Google Shape;855;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6" name="Google Shape;856;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57" name="Google Shape;857;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858" name="Google Shape;858;p67"/>
          <p:cNvPicPr preferRelativeResize="0"/>
          <p:nvPr/>
        </p:nvPicPr>
        <p:blipFill rotWithShape="1">
          <a:blip r:embed="rId6">
            <a:alphaModFix/>
          </a:blip>
          <a:srcRect b="0" l="0" r="0" t="0"/>
          <a:stretch/>
        </p:blipFill>
        <p:spPr>
          <a:xfrm>
            <a:off x="1839134" y="1378133"/>
            <a:ext cx="3427824" cy="48465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59" name="Google Shape;859;p67"/>
          <p:cNvSpPr txBox="1"/>
          <p:nvPr/>
        </p:nvSpPr>
        <p:spPr>
          <a:xfrm>
            <a:off x="6893641" y="1601290"/>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fun</a:t>
            </a:r>
            <a:endParaRPr b="0" i="0" sz="1400" u="none" cap="none" strike="noStrike">
              <a:solidFill>
                <a:srgbClr val="000000"/>
              </a:solidFill>
              <a:latin typeface="Century Gothic"/>
              <a:ea typeface="Century Gothic"/>
              <a:cs typeface="Century Gothic"/>
              <a:sym typeface="Century Gothic"/>
            </a:endParaRPr>
          </a:p>
        </p:txBody>
      </p:sp>
      <p:sp>
        <p:nvSpPr>
          <p:cNvPr id="860" name="Google Shape;860;p67"/>
          <p:cNvSpPr txBox="1"/>
          <p:nvPr/>
        </p:nvSpPr>
        <p:spPr>
          <a:xfrm>
            <a:off x="6893640" y="3111456"/>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fan</a:t>
            </a:r>
            <a:endParaRPr b="0" i="0" sz="1400" u="none" cap="none" strike="noStrike">
              <a:solidFill>
                <a:srgbClr val="000000"/>
              </a:solidFill>
              <a:latin typeface="Century Gothic"/>
              <a:ea typeface="Century Gothic"/>
              <a:cs typeface="Century Gothic"/>
              <a:sym typeface="Century Gothic"/>
            </a:endParaRPr>
          </a:p>
        </p:txBody>
      </p:sp>
      <p:sp>
        <p:nvSpPr>
          <p:cNvPr id="861" name="Google Shape;861;p67"/>
          <p:cNvSpPr txBox="1"/>
          <p:nvPr/>
        </p:nvSpPr>
        <p:spPr>
          <a:xfrm>
            <a:off x="6925044" y="4621622"/>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pic>
        <p:nvPicPr>
          <p:cNvPr descr="A picture containing clock&#10;&#10;Description automatically generated" id="867" name="Google Shape;867;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68" name="Google Shape;868;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69" name="Google Shape;869;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0" name="Google Shape;870;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71" name="Google Shape;871;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72" name="Google Shape;872;p6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174</a:t>
            </a:r>
            <a:endParaRPr b="0" i="0" sz="1400" u="none" cap="none" strike="noStrike">
              <a:solidFill>
                <a:srgbClr val="000000"/>
              </a:solidFill>
              <a:latin typeface="Century Gothic"/>
              <a:ea typeface="Century Gothic"/>
              <a:cs typeface="Century Gothic"/>
              <a:sym typeface="Century Gothic"/>
            </a:endParaRPr>
          </a:p>
        </p:txBody>
      </p:sp>
      <p:pic>
        <p:nvPicPr>
          <p:cNvPr id="873" name="Google Shape;873;p68"/>
          <p:cNvPicPr preferRelativeResize="0"/>
          <p:nvPr/>
        </p:nvPicPr>
        <p:blipFill rotWithShape="1">
          <a:blip r:embed="rId6">
            <a:alphaModFix/>
          </a:blip>
          <a:srcRect b="0" l="0" r="0" t="0"/>
          <a:stretch/>
        </p:blipFill>
        <p:spPr>
          <a:xfrm>
            <a:off x="949071" y="1297873"/>
            <a:ext cx="3549777" cy="49499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74" name="Google Shape;874;p68"/>
          <p:cNvSpPr txBox="1"/>
          <p:nvPr/>
        </p:nvSpPr>
        <p:spPr>
          <a:xfrm>
            <a:off x="5044939" y="2216822"/>
            <a:ext cx="6157956"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I can go on a plane.</a:t>
            </a:r>
            <a:endParaRPr b="0" i="0" sz="4400" u="none" cap="none" strike="noStrike">
              <a:solidFill>
                <a:srgbClr val="000000"/>
              </a:solidFill>
              <a:latin typeface="Century Gothic"/>
              <a:ea typeface="Century Gothic"/>
              <a:cs typeface="Century Gothic"/>
              <a:sym typeface="Century Gothic"/>
            </a:endParaRPr>
          </a:p>
        </p:txBody>
      </p:sp>
      <p:sp>
        <p:nvSpPr>
          <p:cNvPr id="875" name="Google Shape;875;p68"/>
          <p:cNvSpPr txBox="1"/>
          <p:nvPr/>
        </p:nvSpPr>
        <p:spPr>
          <a:xfrm>
            <a:off x="5044939" y="3710853"/>
            <a:ext cx="6157956"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I can go on a slide.</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pic>
        <p:nvPicPr>
          <p:cNvPr descr="A picture containing clock&#10;&#10;Description automatically generated" id="881" name="Google Shape;881;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82" name="Google Shape;882;p53"/>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83" name="Google Shape;883;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4" name="Google Shape;884;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85" name="Google Shape;885;p53"/>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86" name="Google Shape;886;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174, 175</a:t>
            </a:r>
            <a:endParaRPr b="0" i="0" sz="1400" u="none" cap="none" strike="noStrike">
              <a:solidFill>
                <a:srgbClr val="000000"/>
              </a:solidFill>
              <a:latin typeface="Century Gothic"/>
              <a:ea typeface="Century Gothic"/>
              <a:cs typeface="Century Gothic"/>
              <a:sym typeface="Century Gothic"/>
            </a:endParaRPr>
          </a:p>
        </p:txBody>
      </p:sp>
      <p:sp>
        <p:nvSpPr>
          <p:cNvPr id="887" name="Google Shape;887;p53"/>
          <p:cNvSpPr txBox="1"/>
          <p:nvPr/>
        </p:nvSpPr>
        <p:spPr>
          <a:xfrm>
            <a:off x="9299225" y="2089950"/>
            <a:ext cx="28926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pages 174, 175 in your Student Interactive and </a:t>
            </a:r>
            <a:r>
              <a:rPr b="1" i="0" lang="en-US" sz="2800" u="none" cap="none" strike="noStrike">
                <a:solidFill>
                  <a:schemeClr val="dk1"/>
                </a:solidFill>
                <a:latin typeface="Century Gothic"/>
                <a:ea typeface="Century Gothic"/>
                <a:cs typeface="Century Gothic"/>
                <a:sym typeface="Century Gothic"/>
              </a:rPr>
              <a:t>complete </a:t>
            </a:r>
            <a:r>
              <a:rPr b="0" i="0" lang="en-US" sz="2800" u="none" cap="none" strike="noStrike">
                <a:solidFill>
                  <a:schemeClr val="dk1"/>
                </a:solidFill>
                <a:latin typeface="Century Gothic"/>
                <a:ea typeface="Century Gothic"/>
                <a:cs typeface="Century Gothic"/>
                <a:sym typeface="Century Gothic"/>
              </a:rPr>
              <a:t>the activity. </a:t>
            </a:r>
            <a:endParaRPr b="0" i="0" sz="2800" u="none" cap="none" strike="noStrike">
              <a:solidFill>
                <a:schemeClr val="dk1"/>
              </a:solidFill>
              <a:latin typeface="Century Gothic"/>
              <a:ea typeface="Century Gothic"/>
              <a:cs typeface="Century Gothic"/>
              <a:sym typeface="Century Gothic"/>
            </a:endParaRPr>
          </a:p>
        </p:txBody>
      </p:sp>
      <p:pic>
        <p:nvPicPr>
          <p:cNvPr id="888" name="Google Shape;888;p53"/>
          <p:cNvPicPr preferRelativeResize="0"/>
          <p:nvPr/>
        </p:nvPicPr>
        <p:blipFill rotWithShape="1">
          <a:blip r:embed="rId6">
            <a:alphaModFix/>
          </a:blip>
          <a:srcRect b="0" l="0" r="0" t="0"/>
          <a:stretch/>
        </p:blipFill>
        <p:spPr>
          <a:xfrm>
            <a:off x="551070" y="1828817"/>
            <a:ext cx="4028745" cy="34140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89" name="Google Shape;889;p53"/>
          <p:cNvPicPr preferRelativeResize="0"/>
          <p:nvPr/>
        </p:nvPicPr>
        <p:blipFill rotWithShape="1">
          <a:blip r:embed="rId7">
            <a:alphaModFix/>
          </a:blip>
          <a:srcRect b="0" l="0" r="0" t="0"/>
          <a:stretch/>
        </p:blipFill>
        <p:spPr>
          <a:xfrm>
            <a:off x="4912622" y="1828825"/>
            <a:ext cx="4053767" cy="34141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pic>
        <p:nvPicPr>
          <p:cNvPr descr="A picture containing clock&#10;&#10;Description automatically generated" id="895" name="Google Shape;895;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6" name="Google Shape;896;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7" name="Google Shape;897;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8" name="Google Shape;898;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9" name="Google Shape;899;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900" name="Google Shape;900;p92"/>
          <p:cNvSpPr txBox="1"/>
          <p:nvPr/>
        </p:nvSpPr>
        <p:spPr>
          <a:xfrm>
            <a:off x="819040"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new</a:t>
            </a:r>
            <a:endParaRPr b="0" i="0" sz="1400" u="none" cap="none" strike="noStrike">
              <a:solidFill>
                <a:srgbClr val="000000"/>
              </a:solidFill>
              <a:latin typeface="Century Gothic"/>
              <a:ea typeface="Century Gothic"/>
              <a:cs typeface="Century Gothic"/>
              <a:sym typeface="Century Gothic"/>
            </a:endParaRPr>
          </a:p>
        </p:txBody>
      </p:sp>
      <p:sp>
        <p:nvSpPr>
          <p:cNvPr id="901" name="Google Shape;901;p92"/>
          <p:cNvSpPr txBox="1"/>
          <p:nvPr/>
        </p:nvSpPr>
        <p:spPr>
          <a:xfrm>
            <a:off x="7855607"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when</a:t>
            </a:r>
            <a:endParaRPr b="0" i="0" sz="1400" u="none" cap="none" strike="noStrike">
              <a:solidFill>
                <a:srgbClr val="000000"/>
              </a:solidFill>
              <a:latin typeface="Century Gothic"/>
              <a:ea typeface="Century Gothic"/>
              <a:cs typeface="Century Gothic"/>
              <a:sym typeface="Century Gothic"/>
            </a:endParaRPr>
          </a:p>
        </p:txBody>
      </p:sp>
      <p:sp>
        <p:nvSpPr>
          <p:cNvPr id="902" name="Google Shape;902;p92"/>
          <p:cNvSpPr txBox="1"/>
          <p:nvPr/>
        </p:nvSpPr>
        <p:spPr>
          <a:xfrm>
            <a:off x="4336394"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too</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pic>
        <p:nvPicPr>
          <p:cNvPr descr="A picture containing clock&#10;&#10;Description automatically generated" id="908" name="Google Shape;908;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9" name="Google Shape;909;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0" name="Google Shape;910;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1" name="Google Shape;911;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2" name="Google Shape;912;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13" name="Google Shape;913;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192</a:t>
            </a:r>
            <a:endParaRPr b="0" i="0" sz="1400" u="none" cap="none" strike="noStrike">
              <a:solidFill>
                <a:srgbClr val="000000"/>
              </a:solidFill>
              <a:latin typeface="Century Gothic"/>
              <a:ea typeface="Century Gothic"/>
              <a:cs typeface="Century Gothic"/>
              <a:sym typeface="Century Gothic"/>
            </a:endParaRPr>
          </a:p>
        </p:txBody>
      </p:sp>
      <p:sp>
        <p:nvSpPr>
          <p:cNvPr id="914" name="Google Shape;914;p70"/>
          <p:cNvSpPr txBox="1"/>
          <p:nvPr/>
        </p:nvSpPr>
        <p:spPr>
          <a:xfrm>
            <a:off x="7846365" y="2412161"/>
            <a:ext cx="3567305"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192 in your Student Interactive and </a:t>
            </a: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activity. </a:t>
            </a:r>
            <a:endParaRPr b="0" i="0" sz="3200" u="none" cap="none" strike="noStrike">
              <a:solidFill>
                <a:schemeClr val="dk1"/>
              </a:solidFill>
              <a:latin typeface="Century Gothic"/>
              <a:ea typeface="Century Gothic"/>
              <a:cs typeface="Century Gothic"/>
              <a:sym typeface="Century Gothic"/>
            </a:endParaRPr>
          </a:p>
        </p:txBody>
      </p:sp>
      <p:pic>
        <p:nvPicPr>
          <p:cNvPr id="915" name="Google Shape;915;p70"/>
          <p:cNvPicPr preferRelativeResize="0"/>
          <p:nvPr/>
        </p:nvPicPr>
        <p:blipFill rotWithShape="1">
          <a:blip r:embed="rId6">
            <a:alphaModFix/>
          </a:blip>
          <a:srcRect b="0" l="0" r="0" t="0"/>
          <a:stretch/>
        </p:blipFill>
        <p:spPr>
          <a:xfrm>
            <a:off x="1560729" y="1359844"/>
            <a:ext cx="5728761" cy="47362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pic>
        <p:nvPicPr>
          <p:cNvPr descr="A picture containing clock&#10;&#10;Description automatically generated" id="921" name="Google Shape;921;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2" name="Google Shape;922;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3" name="Google Shape;923;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4" name="Google Shape;924;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5" name="Google Shape;925;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26" name="Google Shape;926;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192</a:t>
            </a:r>
            <a:endParaRPr b="0" i="0" sz="1400" u="none" cap="none" strike="noStrike">
              <a:solidFill>
                <a:srgbClr val="000000"/>
              </a:solidFill>
              <a:latin typeface="Century Gothic"/>
              <a:ea typeface="Century Gothic"/>
              <a:cs typeface="Century Gothic"/>
              <a:sym typeface="Century Gothic"/>
            </a:endParaRPr>
          </a:p>
        </p:txBody>
      </p:sp>
      <p:sp>
        <p:nvSpPr>
          <p:cNvPr id="927" name="Google Shape;927;p91"/>
          <p:cNvSpPr txBox="1"/>
          <p:nvPr/>
        </p:nvSpPr>
        <p:spPr>
          <a:xfrm>
            <a:off x="6642760" y="2996279"/>
            <a:ext cx="501584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How </a:t>
            </a:r>
            <a:r>
              <a:rPr b="0" i="0" lang="en-US" sz="3200" u="none" cap="none" strike="noStrike">
                <a:solidFill>
                  <a:schemeClr val="dk1"/>
                </a:solidFill>
                <a:latin typeface="Century Gothic"/>
                <a:ea typeface="Century Gothic"/>
                <a:cs typeface="Century Gothic"/>
                <a:sym typeface="Century Gothic"/>
              </a:rPr>
              <a:t>can rainy weather help Earth</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Discuss</a:t>
            </a:r>
            <a:r>
              <a:rPr b="0" i="0" lang="en-US" sz="3200" u="none" cap="none" strike="noStrike">
                <a:solidFill>
                  <a:schemeClr val="dk1"/>
                </a:solidFill>
                <a:latin typeface="Century Gothic"/>
                <a:ea typeface="Century Gothic"/>
                <a:cs typeface="Century Gothic"/>
                <a:sym typeface="Century Gothic"/>
              </a:rPr>
              <a:t> the answer in your group.</a:t>
            </a:r>
            <a:endParaRPr b="0" i="0" sz="3200" u="none" cap="none" strike="noStrike">
              <a:solidFill>
                <a:schemeClr val="dk1"/>
              </a:solidFill>
              <a:latin typeface="Century Gothic"/>
              <a:ea typeface="Century Gothic"/>
              <a:cs typeface="Century Gothic"/>
              <a:sym typeface="Century Gothic"/>
            </a:endParaRPr>
          </a:p>
        </p:txBody>
      </p:sp>
      <p:pic>
        <p:nvPicPr>
          <p:cNvPr id="928" name="Google Shape;928;p91"/>
          <p:cNvPicPr preferRelativeResize="0"/>
          <p:nvPr/>
        </p:nvPicPr>
        <p:blipFill rotWithShape="1">
          <a:blip r:embed="rId6">
            <a:alphaModFix/>
          </a:blip>
          <a:srcRect b="0" l="0" r="0" t="0"/>
          <a:stretch/>
        </p:blipFill>
        <p:spPr>
          <a:xfrm>
            <a:off x="892102" y="1505819"/>
            <a:ext cx="5071006" cy="41742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id="929" name="Google Shape;929;p91"/>
          <p:cNvPicPr preferRelativeResize="0"/>
          <p:nvPr/>
        </p:nvPicPr>
        <p:blipFill rotWithShape="1">
          <a:blip r:embed="rId7">
            <a:alphaModFix/>
          </a:blip>
          <a:srcRect b="35517" l="0" r="61884" t="19603"/>
          <a:stretch/>
        </p:blipFill>
        <p:spPr>
          <a:xfrm>
            <a:off x="6394974" y="1655851"/>
            <a:ext cx="4917204" cy="11569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pic>
        <p:nvPicPr>
          <p:cNvPr descr="A picture containing clock&#10;&#10;Description automatically generated" id="935" name="Google Shape;935;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6" name="Google Shape;936;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7" name="Google Shape;937;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8" name="Google Shape;938;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9" name="Google Shape;939;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940" name="Google Shape;940;p72"/>
          <p:cNvSpPr txBox="1"/>
          <p:nvPr/>
        </p:nvSpPr>
        <p:spPr>
          <a:xfrm>
            <a:off x="1339273" y="1858755"/>
            <a:ext cx="10034016"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Remember a question and answer book is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A nonfiction book about a single topic</a:t>
            </a:r>
            <a:endParaRPr b="0" i="0" sz="1400" u="none" cap="none" strike="noStrike">
              <a:solidFill>
                <a:srgbClr val="000000"/>
              </a:solidFill>
              <a:latin typeface="Arial"/>
              <a:ea typeface="Arial"/>
              <a:cs typeface="Arial"/>
              <a:sym typeface="Arial"/>
            </a:endParaRPr>
          </a:p>
          <a:p>
            <a:pPr indent="-254000" lvl="0" marL="45720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A text told in a question-answer format.</a:t>
            </a:r>
            <a:endParaRPr b="0" i="0" sz="1400" u="none" cap="none" strike="noStrike">
              <a:solidFill>
                <a:srgbClr val="000000"/>
              </a:solidFill>
              <a:latin typeface="Arial"/>
              <a:ea typeface="Arial"/>
              <a:cs typeface="Arial"/>
              <a:sym typeface="Arial"/>
            </a:endParaRPr>
          </a:p>
          <a:p>
            <a:pPr indent="-254000" lvl="0" marL="45720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A book that includes both text and graphics</a:t>
            </a:r>
            <a:r>
              <a:rPr b="1" i="0" lang="en-US" sz="3200" u="none" cap="none" strike="noStrike">
                <a:solidFill>
                  <a:schemeClr val="dk1"/>
                </a:solidFill>
                <a:latin typeface="Century Gothic"/>
                <a:ea typeface="Century Gothic"/>
                <a:cs typeface="Century Gothic"/>
                <a:sym typeface="Century Gothic"/>
              </a:rPr>
              <a:t>.</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pic>
        <p:nvPicPr>
          <p:cNvPr descr="A picture containing clock&#10;&#10;Description automatically generated" id="946" name="Google Shape;946;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7" name="Google Shape;947;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8" name="Google Shape;948;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9" name="Google Shape;949;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0" name="Google Shape;950;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Assessment</a:t>
            </a:r>
            <a:endParaRPr b="0" i="0" sz="1400" u="none" cap="none" strike="noStrike">
              <a:solidFill>
                <a:srgbClr val="000000"/>
              </a:solidFill>
              <a:latin typeface="Century Gothic"/>
              <a:ea typeface="Century Gothic"/>
              <a:cs typeface="Century Gothic"/>
              <a:sym typeface="Century Gothic"/>
            </a:endParaRPr>
          </a:p>
        </p:txBody>
      </p:sp>
      <p:pic>
        <p:nvPicPr>
          <p:cNvPr id="951" name="Google Shape;951;p58"/>
          <p:cNvPicPr preferRelativeResize="0"/>
          <p:nvPr/>
        </p:nvPicPr>
        <p:blipFill rotWithShape="1">
          <a:blip r:embed="rId6">
            <a:alphaModFix/>
          </a:blip>
          <a:srcRect b="0" l="0" r="0" t="0"/>
          <a:stretch/>
        </p:blipFill>
        <p:spPr>
          <a:xfrm>
            <a:off x="1028425" y="2980324"/>
            <a:ext cx="10409029" cy="14181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52" name="Google Shape;952;p58"/>
          <p:cNvPicPr preferRelativeResize="0"/>
          <p:nvPr/>
        </p:nvPicPr>
        <p:blipFill rotWithShape="1">
          <a:blip r:embed="rId7">
            <a:alphaModFix/>
          </a:blip>
          <a:srcRect b="0" l="0" r="0" t="0"/>
          <a:stretch/>
        </p:blipFill>
        <p:spPr>
          <a:xfrm>
            <a:off x="609356" y="1799974"/>
            <a:ext cx="8055812" cy="7289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pic>
        <p:nvPicPr>
          <p:cNvPr descr="A picture containing clock&#10;&#10;Description automatically generated" id="958" name="Google Shape;958;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9" name="Google Shape;959;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0" name="Google Shape;960;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1" name="Google Shape;961;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2" name="Google Shape;962;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63" name="Google Shape;963;p93"/>
          <p:cNvSpPr txBox="1"/>
          <p:nvPr/>
        </p:nvSpPr>
        <p:spPr>
          <a:xfrm>
            <a:off x="819040" y="1794144"/>
            <a:ext cx="10151400" cy="3416279"/>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 </a:t>
            </a:r>
            <a:r>
              <a:rPr b="1" i="0" lang="en-US" sz="3600" u="none" cap="none" strike="noStrike">
                <a:solidFill>
                  <a:srgbClr val="000000"/>
                </a:solidFill>
                <a:latin typeface="Century Gothic"/>
                <a:ea typeface="Century Gothic"/>
                <a:cs typeface="Century Gothic"/>
                <a:sym typeface="Century Gothic"/>
              </a:rPr>
              <a:t>zip</a:t>
            </a:r>
            <a:r>
              <a:rPr b="0" i="0" lang="en-US" sz="3600" u="none" cap="none" strike="noStrike">
                <a:solidFill>
                  <a:srgbClr val="000000"/>
                </a:solidFill>
                <a:latin typeface="Century Gothic"/>
                <a:ea typeface="Century Gothic"/>
                <a:cs typeface="Century Gothic"/>
                <a:sym typeface="Century Gothic"/>
              </a:rPr>
              <a:t> my jacket when it is cold.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Mike has a broken </a:t>
            </a:r>
            <a:r>
              <a:rPr b="1" i="0" lang="en-US" sz="3600" u="none" cap="none" strike="noStrike">
                <a:solidFill>
                  <a:srgbClr val="000000"/>
                </a:solidFill>
                <a:latin typeface="Century Gothic"/>
                <a:ea typeface="Century Gothic"/>
                <a:cs typeface="Century Gothic"/>
                <a:sym typeface="Century Gothic"/>
              </a:rPr>
              <a:t>leg</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My dad drives, and my mom does </a:t>
            </a:r>
            <a:r>
              <a:rPr b="1" i="0" lang="en-US" sz="3600" u="none" cap="none" strike="noStrike">
                <a:solidFill>
                  <a:srgbClr val="000000"/>
                </a:solidFill>
                <a:latin typeface="Century Gothic"/>
                <a:ea typeface="Century Gothic"/>
                <a:cs typeface="Century Gothic"/>
                <a:sym typeface="Century Gothic"/>
              </a:rPr>
              <a:t>too</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My favorite </a:t>
            </a:r>
            <a:r>
              <a:rPr b="1" i="0" lang="en-US" sz="3600" u="none" cap="none" strike="noStrike">
                <a:solidFill>
                  <a:srgbClr val="000000"/>
                </a:solidFill>
                <a:latin typeface="Century Gothic"/>
                <a:ea typeface="Century Gothic"/>
                <a:cs typeface="Century Gothic"/>
                <a:sym typeface="Century Gothic"/>
              </a:rPr>
              <a:t>trip</a:t>
            </a:r>
            <a:r>
              <a:rPr b="0" i="0" lang="en-US" sz="3600" u="none" cap="none" strike="noStrike">
                <a:solidFill>
                  <a:srgbClr val="000000"/>
                </a:solidFill>
                <a:latin typeface="Century Gothic"/>
                <a:ea typeface="Century Gothic"/>
                <a:cs typeface="Century Gothic"/>
                <a:sym typeface="Century Gothic"/>
              </a:rPr>
              <a:t> is to the lake.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Put the book </a:t>
            </a:r>
            <a:r>
              <a:rPr b="1" i="0" lang="en-US" sz="3600" u="none" cap="none" strike="noStrike">
                <a:solidFill>
                  <a:srgbClr val="000000"/>
                </a:solidFill>
                <a:latin typeface="Century Gothic"/>
                <a:ea typeface="Century Gothic"/>
                <a:cs typeface="Century Gothic"/>
                <a:sym typeface="Century Gothic"/>
              </a:rPr>
              <a:t>on</a:t>
            </a:r>
            <a:r>
              <a:rPr b="0" i="0" lang="en-US" sz="3600" u="none" cap="none" strike="noStrike">
                <a:solidFill>
                  <a:srgbClr val="000000"/>
                </a:solidFill>
                <a:latin typeface="Century Gothic"/>
                <a:ea typeface="Century Gothic"/>
                <a:cs typeface="Century Gothic"/>
                <a:sym typeface="Century Gothic"/>
              </a:rPr>
              <a:t> the table.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1" i="0" lang="en-US" sz="3600" u="none" cap="none" strike="noStrike">
                <a:solidFill>
                  <a:srgbClr val="000000"/>
                </a:solidFill>
                <a:latin typeface="Century Gothic"/>
                <a:ea typeface="Century Gothic"/>
                <a:cs typeface="Century Gothic"/>
                <a:sym typeface="Century Gothic"/>
              </a:rPr>
              <a:t>When</a:t>
            </a:r>
            <a:r>
              <a:rPr b="0" i="0" lang="en-US" sz="3600" u="none" cap="none" strike="noStrike">
                <a:solidFill>
                  <a:srgbClr val="000000"/>
                </a:solidFill>
                <a:latin typeface="Century Gothic"/>
                <a:ea typeface="Century Gothic"/>
                <a:cs typeface="Century Gothic"/>
                <a:sym typeface="Century Gothic"/>
              </a:rPr>
              <a:t> will it be recess</a:t>
            </a:r>
            <a:r>
              <a:rPr b="0" i="0" lang="en-US" sz="3600" u="none" cap="none" strike="noStrike">
                <a:solidFill>
                  <a:srgbClr val="000000"/>
                </a:solidFill>
                <a:latin typeface="Arial"/>
                <a:ea typeface="Arial"/>
                <a:cs typeface="Arial"/>
                <a:sym typeface="Arial"/>
              </a:rPr>
              <a:t>?</a:t>
            </a:r>
            <a:endParaRPr b="0" i="0" sz="3600" u="none" cap="none" strike="noStrike">
              <a:solidFill>
                <a:schemeClr val="dk1"/>
              </a:solidFill>
              <a:latin typeface="Arial"/>
              <a:ea typeface="Arial"/>
              <a:cs typeface="Arial"/>
              <a:sym typeface="Arial"/>
            </a:endParaRPr>
          </a:p>
        </p:txBody>
      </p:sp>
      <p:sp>
        <p:nvSpPr>
          <p:cNvPr id="964" name="Google Shape;964;p93"/>
          <p:cNvSpPr/>
          <p:nvPr/>
        </p:nvSpPr>
        <p:spPr>
          <a:xfrm>
            <a:off x="7542239" y="4135323"/>
            <a:ext cx="722361" cy="4624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5" name="Google Shape;965;p93"/>
          <p:cNvSpPr/>
          <p:nvPr/>
        </p:nvSpPr>
        <p:spPr>
          <a:xfrm>
            <a:off x="6455350" y="2410674"/>
            <a:ext cx="795371" cy="53209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6" name="Google Shape;966;p93"/>
          <p:cNvSpPr/>
          <p:nvPr/>
        </p:nvSpPr>
        <p:spPr>
          <a:xfrm>
            <a:off x="9052263" y="2998455"/>
            <a:ext cx="841545" cy="5108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7" name="Google Shape;967;p93"/>
          <p:cNvSpPr/>
          <p:nvPr/>
        </p:nvSpPr>
        <p:spPr>
          <a:xfrm>
            <a:off x="8121485" y="1794144"/>
            <a:ext cx="720256" cy="5108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8" name="Google Shape;968;p93"/>
          <p:cNvSpPr/>
          <p:nvPr/>
        </p:nvSpPr>
        <p:spPr>
          <a:xfrm>
            <a:off x="7830702" y="3494628"/>
            <a:ext cx="867796" cy="52619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9" name="Google Shape;969;p93"/>
          <p:cNvSpPr/>
          <p:nvPr/>
        </p:nvSpPr>
        <p:spPr>
          <a:xfrm>
            <a:off x="6455350" y="4672873"/>
            <a:ext cx="1264783" cy="4624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descr="A picture containing clock&#10;&#10;Description automatically generated" id="154" name="Google Shape;154;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5" name="Google Shape;155;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6" name="Google Shape;156;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7" name="Google Shape;157;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8" name="Google Shape;158;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59" name="Google Shape;159;p9"/>
          <p:cNvSpPr txBox="1"/>
          <p:nvPr/>
        </p:nvSpPr>
        <p:spPr>
          <a:xfrm>
            <a:off x="819040"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new</a:t>
            </a:r>
            <a:endParaRPr b="0" i="0" sz="1400" u="none" cap="none" strike="noStrike">
              <a:solidFill>
                <a:srgbClr val="000000"/>
              </a:solidFill>
              <a:latin typeface="Century Gothic"/>
              <a:ea typeface="Century Gothic"/>
              <a:cs typeface="Century Gothic"/>
              <a:sym typeface="Century Gothic"/>
            </a:endParaRPr>
          </a:p>
        </p:txBody>
      </p:sp>
      <p:sp>
        <p:nvSpPr>
          <p:cNvPr id="160" name="Google Shape;160;p9"/>
          <p:cNvSpPr txBox="1"/>
          <p:nvPr/>
        </p:nvSpPr>
        <p:spPr>
          <a:xfrm>
            <a:off x="7855607"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when</a:t>
            </a:r>
            <a:endParaRPr b="0" i="0" sz="1400" u="none" cap="none" strike="noStrike">
              <a:solidFill>
                <a:srgbClr val="000000"/>
              </a:solidFill>
              <a:latin typeface="Century Gothic"/>
              <a:ea typeface="Century Gothic"/>
              <a:cs typeface="Century Gothic"/>
              <a:sym typeface="Century Gothic"/>
            </a:endParaRPr>
          </a:p>
        </p:txBody>
      </p:sp>
      <p:sp>
        <p:nvSpPr>
          <p:cNvPr id="161" name="Google Shape;161;p9"/>
          <p:cNvSpPr txBox="1"/>
          <p:nvPr/>
        </p:nvSpPr>
        <p:spPr>
          <a:xfrm>
            <a:off x="4336394"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too</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descr="A picture containing clock&#10;&#10;Description automatically generated" id="975" name="Google Shape;975;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6" name="Google Shape;976;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7" name="Google Shape;977;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8" name="Google Shape;978;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9" name="Google Shape;979;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80" name="Google Shape;980;p74"/>
          <p:cNvSpPr txBox="1"/>
          <p:nvPr/>
        </p:nvSpPr>
        <p:spPr>
          <a:xfrm>
            <a:off x="1098155" y="2706152"/>
            <a:ext cx="10423800" cy="378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rgbClr val="000000"/>
                </a:solidFill>
                <a:latin typeface="Century Gothic"/>
                <a:ea typeface="Century Gothic"/>
                <a:cs typeface="Century Gothic"/>
                <a:sym typeface="Century Gothic"/>
              </a:rPr>
              <a:t>Which phrase could be added to expand the sentence</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sz="3200"/>
          </a:p>
          <a:p>
            <a:pPr indent="-717550" lvl="0" marL="793750" marR="0" rtl="0" algn="l">
              <a:lnSpc>
                <a:spcPct val="100000"/>
              </a:lnSpc>
              <a:spcBef>
                <a:spcPts val="0"/>
              </a:spcBef>
              <a:spcAft>
                <a:spcPts val="0"/>
              </a:spcAft>
              <a:buClr>
                <a:srgbClr val="000000"/>
              </a:buClr>
              <a:buSzPts val="3600"/>
              <a:buFont typeface="Century Gothic"/>
              <a:buAutoNum type="alphaUcPeriod"/>
            </a:pPr>
            <a:r>
              <a:rPr b="0" i="0" lang="en-US" sz="3200" u="none" cap="none" strike="noStrike">
                <a:solidFill>
                  <a:srgbClr val="000000"/>
                </a:solidFill>
                <a:latin typeface="Century Gothic"/>
                <a:ea typeface="Century Gothic"/>
                <a:cs typeface="Century Gothic"/>
                <a:sym typeface="Century Gothic"/>
              </a:rPr>
              <a:t>is raining.</a:t>
            </a:r>
            <a:endParaRPr b="0" i="0" sz="1400" u="none" cap="none" strike="noStrike">
              <a:solidFill>
                <a:srgbClr val="000000"/>
              </a:solidFill>
              <a:latin typeface="Arial"/>
              <a:ea typeface="Arial"/>
              <a:cs typeface="Arial"/>
              <a:sym typeface="Arial"/>
            </a:endParaRPr>
          </a:p>
          <a:p>
            <a:pPr indent="-717550" lvl="0" marL="793750" marR="0" rtl="0" algn="l">
              <a:lnSpc>
                <a:spcPct val="100000"/>
              </a:lnSpc>
              <a:spcBef>
                <a:spcPts val="0"/>
              </a:spcBef>
              <a:spcAft>
                <a:spcPts val="0"/>
              </a:spcAft>
              <a:buClr>
                <a:srgbClr val="000000"/>
              </a:buClr>
              <a:buSzPts val="3600"/>
              <a:buFont typeface="Century Gothic"/>
              <a:buAutoNum type="alphaUcPeriod"/>
            </a:pPr>
            <a:r>
              <a:rPr b="0" i="0" lang="en-US" sz="3200" u="none" cap="none" strike="noStrike">
                <a:solidFill>
                  <a:srgbClr val="000000"/>
                </a:solidFill>
                <a:latin typeface="Century Gothic"/>
                <a:ea typeface="Century Gothic"/>
                <a:cs typeface="Century Gothic"/>
                <a:sym typeface="Century Gothic"/>
              </a:rPr>
              <a:t>I am happy.</a:t>
            </a:r>
            <a:endParaRPr b="0" i="0" sz="1400" u="none" cap="none" strike="noStrike">
              <a:solidFill>
                <a:srgbClr val="000000"/>
              </a:solidFill>
              <a:latin typeface="Arial"/>
              <a:ea typeface="Arial"/>
              <a:cs typeface="Arial"/>
              <a:sym typeface="Arial"/>
            </a:endParaRPr>
          </a:p>
          <a:p>
            <a:pPr indent="-717550" lvl="0" marL="793750" marR="0" rtl="0" algn="l">
              <a:lnSpc>
                <a:spcPct val="100000"/>
              </a:lnSpc>
              <a:spcBef>
                <a:spcPts val="0"/>
              </a:spcBef>
              <a:spcAft>
                <a:spcPts val="0"/>
              </a:spcAft>
              <a:buClr>
                <a:srgbClr val="000000"/>
              </a:buClr>
              <a:buSzPts val="3600"/>
              <a:buFont typeface="Century Gothic"/>
              <a:buAutoNum type="alphaUcPeriod"/>
            </a:pPr>
            <a:r>
              <a:rPr b="0" i="0" lang="en-US" sz="3200" u="none" cap="none" strike="noStrike">
                <a:solidFill>
                  <a:srgbClr val="000000"/>
                </a:solidFill>
                <a:latin typeface="Century Gothic"/>
                <a:ea typeface="Century Gothic"/>
                <a:cs typeface="Century Gothic"/>
                <a:sym typeface="Century Gothic"/>
              </a:rPr>
              <a:t>near the shed.</a:t>
            </a:r>
            <a:endParaRPr b="0" i="0" sz="1400" u="none" cap="none" strike="noStrike">
              <a:solidFill>
                <a:srgbClr val="000000"/>
              </a:solidFill>
              <a:latin typeface="Arial"/>
              <a:ea typeface="Arial"/>
              <a:cs typeface="Arial"/>
              <a:sym typeface="Arial"/>
            </a:endParaRPr>
          </a:p>
          <a:p>
            <a:pPr indent="-717550" lvl="0" marL="793750" marR="0" rtl="0" algn="l">
              <a:lnSpc>
                <a:spcPct val="100000"/>
              </a:lnSpc>
              <a:spcBef>
                <a:spcPts val="0"/>
              </a:spcBef>
              <a:spcAft>
                <a:spcPts val="0"/>
              </a:spcAft>
              <a:buClr>
                <a:srgbClr val="000000"/>
              </a:buClr>
              <a:buSzPts val="3600"/>
              <a:buFont typeface="Century Gothic"/>
              <a:buAutoNum type="alphaUcPeriod"/>
            </a:pPr>
            <a:r>
              <a:rPr b="0" i="0" lang="en-US" sz="3200" u="none" cap="none" strike="noStrike">
                <a:solidFill>
                  <a:srgbClr val="000000"/>
                </a:solidFill>
                <a:latin typeface="Century Gothic"/>
                <a:ea typeface="Century Gothic"/>
                <a:cs typeface="Century Gothic"/>
                <a:sym typeface="Century Gothic"/>
              </a:rPr>
              <a:t>were dogs</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sp>
        <p:nvSpPr>
          <p:cNvPr id="981" name="Google Shape;981;p74"/>
          <p:cNvSpPr txBox="1"/>
          <p:nvPr/>
        </p:nvSpPr>
        <p:spPr>
          <a:xfrm>
            <a:off x="2650003" y="1415050"/>
            <a:ext cx="57852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There are three cats.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88" name="Google Shape;988;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89" name="Google Shape;989;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5: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90" name="Google Shape;990;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91" name="Google Shape;991;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92" name="Google Shape;992;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3" name="Google Shape;993;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descr="A picture containing clock&#10;&#10;Description automatically generated" id="167" name="Google Shape;167;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8" name="Google Shape;168;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9" name="Google Shape;169;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0" name="Google Shape;170;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1" name="Google Shape;171;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2" name="Google Shape;172;p10"/>
          <p:cNvSpPr txBox="1"/>
          <p:nvPr/>
        </p:nvSpPr>
        <p:spPr>
          <a:xfrm>
            <a:off x="9553236" y="2399677"/>
            <a:ext cx="2871176"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rgbClr val="000000"/>
                </a:solidFill>
                <a:latin typeface="Century Gothic"/>
                <a:ea typeface="Century Gothic"/>
                <a:cs typeface="Century Gothic"/>
                <a:sym typeface="Century Gothic"/>
              </a:rPr>
              <a:t>Draw </a:t>
            </a:r>
            <a:r>
              <a:rPr b="0" i="0" lang="en-US" sz="3200" u="none" cap="none" strike="noStrike">
                <a:solidFill>
                  <a:srgbClr val="000000"/>
                </a:solidFill>
                <a:latin typeface="Century Gothic"/>
                <a:ea typeface="Century Gothic"/>
                <a:cs typeface="Century Gothic"/>
                <a:sym typeface="Century Gothic"/>
              </a:rPr>
              <a:t>one way elephants use water</a:t>
            </a:r>
            <a:r>
              <a:rPr b="1" i="0" lang="en-US" sz="3200" u="none" cap="none" strike="noStrike">
                <a:solidFill>
                  <a:srgbClr val="000000"/>
                </a:solidFill>
                <a:latin typeface="Century Gothic"/>
                <a:ea typeface="Century Gothic"/>
                <a:cs typeface="Century Gothic"/>
                <a:sym typeface="Century Gothic"/>
              </a:rPr>
              <a:t>.</a:t>
            </a:r>
            <a:endParaRPr b="0" i="0" sz="3200" u="none" cap="none" strike="noStrike">
              <a:solidFill>
                <a:srgbClr val="000000"/>
              </a:solidFill>
              <a:latin typeface="Arial"/>
              <a:ea typeface="Arial"/>
              <a:cs typeface="Arial"/>
              <a:sym typeface="Arial"/>
            </a:endParaRPr>
          </a:p>
        </p:txBody>
      </p:sp>
      <p:sp>
        <p:nvSpPr>
          <p:cNvPr id="173" name="Google Shape;173;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164, 165</a:t>
            </a:r>
            <a:endParaRPr b="0" i="0" sz="1400" u="none" cap="none" strike="noStrike">
              <a:solidFill>
                <a:srgbClr val="000000"/>
              </a:solidFill>
              <a:latin typeface="Century Gothic"/>
              <a:ea typeface="Century Gothic"/>
              <a:cs typeface="Century Gothic"/>
              <a:sym typeface="Century Gothic"/>
            </a:endParaRPr>
          </a:p>
        </p:txBody>
      </p:sp>
      <p:pic>
        <p:nvPicPr>
          <p:cNvPr id="174" name="Google Shape;174;p10"/>
          <p:cNvPicPr preferRelativeResize="0"/>
          <p:nvPr/>
        </p:nvPicPr>
        <p:blipFill rotWithShape="1">
          <a:blip r:embed="rId6">
            <a:alphaModFix/>
          </a:blip>
          <a:srcRect b="0" l="553" r="553" t="0"/>
          <a:stretch/>
        </p:blipFill>
        <p:spPr>
          <a:xfrm>
            <a:off x="503000" y="1826525"/>
            <a:ext cx="8783949" cy="36677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A picture containing clock&#10;&#10;Description automatically generated" id="180" name="Google Shape;180;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1" name="Google Shape;181;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2" name="Google Shape;182;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3" name="Google Shape;183;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4" name="Google Shape;184;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85" name="Google Shape;185;p11"/>
          <p:cNvGraphicFramePr/>
          <p:nvPr/>
        </p:nvGraphicFramePr>
        <p:xfrm>
          <a:off x="1478613" y="1235774"/>
          <a:ext cx="3000000" cy="3000000"/>
        </p:xfrm>
        <a:graphic>
          <a:graphicData uri="http://schemas.openxmlformats.org/drawingml/2006/table">
            <a:tbl>
              <a:tblPr bandRow="1" firstRow="1">
                <a:noFill/>
                <a:tableStyleId>{034F7EBE-8048-4940-8143-251AE08CF6C8}</a:tableStyleId>
              </a:tblPr>
              <a:tblGrid>
                <a:gridCol w="4260600"/>
                <a:gridCol w="4260600"/>
              </a:tblGrid>
              <a:tr h="370850">
                <a:tc gridSpan="2">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What happened?</a:t>
                      </a:r>
                      <a:endParaRPr sz="1400" u="none" cap="none" strike="noStrike"/>
                    </a:p>
                  </a:txBody>
                  <a:tcPr marT="45725" marB="45725" marR="91450" marL="91450"/>
                </a:tc>
                <a:tc hMerge="1"/>
              </a:tr>
              <a:tr h="370850">
                <a:tc>
                  <a:txBody>
                    <a:bodyPr/>
                    <a:lstStyle/>
                    <a:p>
                      <a:pPr indent="-742950" lvl="0" marL="742950" marR="0" rtl="0" algn="l">
                        <a:lnSpc>
                          <a:spcPct val="100000"/>
                        </a:lnSpc>
                        <a:spcBef>
                          <a:spcPts val="0"/>
                        </a:spcBef>
                        <a:spcAft>
                          <a:spcPts val="0"/>
                        </a:spcAft>
                        <a:buClr>
                          <a:srgbClr val="000000"/>
                        </a:buClr>
                        <a:buSzPts val="2800"/>
                        <a:buFont typeface="Arial"/>
                        <a:buAutoNum type="arabicPeriod"/>
                      </a:pPr>
                      <a:r>
                        <a:rPr lang="en-US" sz="2800" u="none" cap="none" strike="noStrike">
                          <a:latin typeface="Century Gothic"/>
                          <a:ea typeface="Century Gothic"/>
                          <a:cs typeface="Century Gothic"/>
                          <a:sym typeface="Century Gothic"/>
                        </a:rPr>
                        <a:t>Saul’s family gets home from vacation.</a:t>
                      </a:r>
                      <a:endParaRPr sz="1400" u="none" cap="none" strike="noStrike"/>
                    </a:p>
                  </a:txBody>
                  <a:tcPr marT="45725" marB="45725" marR="91450" marL="91450"/>
                </a:tc>
                <a:tc>
                  <a:txBody>
                    <a:bodyPr/>
                    <a:lstStyle/>
                    <a:p>
                      <a:pPr indent="-514350" lvl="0" marL="742950" marR="0" rtl="0" algn="l">
                        <a:lnSpc>
                          <a:spcPct val="100000"/>
                        </a:lnSpc>
                        <a:spcBef>
                          <a:spcPts val="0"/>
                        </a:spcBef>
                        <a:spcAft>
                          <a:spcPts val="0"/>
                        </a:spcAft>
                        <a:buClr>
                          <a:srgbClr val="000000"/>
                        </a:buClr>
                        <a:buSzPts val="3600"/>
                        <a:buFont typeface="Arial"/>
                        <a:buNone/>
                      </a:pPr>
                      <a:r>
                        <a:t/>
                      </a:r>
                      <a:endParaRPr sz="3600" u="none" cap="none" strike="noStrike">
                        <a:latin typeface="Century Gothic"/>
                        <a:ea typeface="Century Gothic"/>
                        <a:cs typeface="Century Gothic"/>
                        <a:sym typeface="Century Gothic"/>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2.</a:t>
                      </a:r>
                      <a:endParaRPr sz="1400" u="none" cap="none" strike="noStrike"/>
                    </a:p>
                    <a:p>
                      <a:pPr indent="0" lvl="0" marL="0" marR="0" rtl="0" algn="l">
                        <a:lnSpc>
                          <a:spcPct val="100000"/>
                        </a:lnSpc>
                        <a:spcBef>
                          <a:spcPts val="0"/>
                        </a:spcBef>
                        <a:spcAft>
                          <a:spcPts val="0"/>
                        </a:spcAft>
                        <a:buClr>
                          <a:srgbClr val="000000"/>
                        </a:buClr>
                        <a:buSzPts val="2800"/>
                        <a:buFont typeface="Arial"/>
                        <a:buNone/>
                      </a:pPr>
                      <a:r>
                        <a:t/>
                      </a:r>
                      <a:endParaRPr sz="28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3600"/>
                        <a:buFont typeface="Arial"/>
                        <a:buNone/>
                      </a:pPr>
                      <a:r>
                        <a:t/>
                      </a:r>
                      <a:endParaRPr sz="3600" u="none" cap="none" strike="noStrike">
                        <a:latin typeface="Century Gothic"/>
                        <a:ea typeface="Century Gothic"/>
                        <a:cs typeface="Century Gothic"/>
                        <a:sym typeface="Century Gothic"/>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3.</a:t>
                      </a:r>
                      <a:endParaRPr sz="1400" u="none" cap="none" strike="noStrike"/>
                    </a:p>
                    <a:p>
                      <a:pPr indent="0" lvl="0" marL="0" marR="0" rtl="0" algn="l">
                        <a:lnSpc>
                          <a:spcPct val="100000"/>
                        </a:lnSpc>
                        <a:spcBef>
                          <a:spcPts val="0"/>
                        </a:spcBef>
                        <a:spcAft>
                          <a:spcPts val="0"/>
                        </a:spcAft>
                        <a:buClr>
                          <a:srgbClr val="000000"/>
                        </a:buClr>
                        <a:buSzPts val="2800"/>
                        <a:buFont typeface="Arial"/>
                        <a:buNone/>
                      </a:pPr>
                      <a:r>
                        <a:t/>
                      </a:r>
                      <a:endParaRPr sz="28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3600"/>
                        <a:buFont typeface="Arial"/>
                        <a:buNone/>
                      </a:pPr>
                      <a:r>
                        <a:t/>
                      </a:r>
                      <a:endParaRPr sz="3600" u="none" cap="none" strike="noStrike">
                        <a:latin typeface="Century Gothic"/>
                        <a:ea typeface="Century Gothic"/>
                        <a:cs typeface="Century Gothic"/>
                        <a:sym typeface="Century Gothic"/>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4.</a:t>
                      </a:r>
                      <a:endParaRPr sz="1400" u="none" cap="none" strike="noStrike"/>
                    </a:p>
                    <a:p>
                      <a:pPr indent="0" lvl="0" marL="0" marR="0" rtl="0" algn="l">
                        <a:lnSpc>
                          <a:spcPct val="100000"/>
                        </a:lnSpc>
                        <a:spcBef>
                          <a:spcPts val="0"/>
                        </a:spcBef>
                        <a:spcAft>
                          <a:spcPts val="0"/>
                        </a:spcAft>
                        <a:buClr>
                          <a:srgbClr val="000000"/>
                        </a:buClr>
                        <a:buSzPts val="2800"/>
                        <a:buFont typeface="Arial"/>
                        <a:buNone/>
                      </a:pPr>
                      <a:r>
                        <a:t/>
                      </a:r>
                      <a:endParaRPr sz="28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3600"/>
                        <a:buFont typeface="Arial"/>
                        <a:buNone/>
                      </a:pPr>
                      <a:r>
                        <a:t/>
                      </a:r>
                      <a:endParaRPr sz="3600" u="none" cap="none" strike="noStrike">
                        <a:latin typeface="Century Gothic"/>
                        <a:ea typeface="Century Gothic"/>
                        <a:cs typeface="Century Gothic"/>
                        <a:sym typeface="Century Gothic"/>
                      </a:endParaRPr>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